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07916"/>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Air permits were developed under the Clean Air Act to regulate the emission of criteria air pollutants in order to maintain healthy air quality and improved visibility.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7e3c0e36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7e3c0e36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7e3c0e36f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7e3c0e36f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6ff357849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6ff357849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7e3c0e36f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7e3c0e36f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7e3c0e36f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7e3c0e36f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7e3c0e36f3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7e3c0e36f3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7e3c0e36f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7e3c0e36f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g6ff35784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6ff35784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6ff357849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6ff357849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lower threshold levels are based on two main factors: (1) source type and (2) </a:t>
            </a:r>
            <a:r>
              <a:rPr lang="en"/>
              <a:t>severity</a:t>
            </a:r>
            <a:r>
              <a:rPr lang="en"/>
              <a:t> designation of nonattainment area</a:t>
            </a:r>
            <a:endParaRPr/>
          </a:p>
          <a:p>
            <a:pPr indent="0" lvl="0" marL="0" rtl="0" algn="l">
              <a:spcBef>
                <a:spcPts val="0"/>
              </a:spcBef>
              <a:spcAft>
                <a:spcPts val="0"/>
              </a:spcAft>
              <a:buNone/>
            </a:pPr>
            <a:r>
              <a:rPr lang="en"/>
              <a:t>Hazardous Air Pollutants (HAP)</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6ff357849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6ff357849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NSR :</a:t>
            </a:r>
            <a:endParaRPr/>
          </a:p>
          <a:p>
            <a:pPr indent="-298450" lvl="0" marL="457200" rtl="0" algn="l">
              <a:spcBef>
                <a:spcPts val="0"/>
              </a:spcBef>
              <a:spcAft>
                <a:spcPts val="0"/>
              </a:spcAft>
              <a:buSzPts val="1100"/>
              <a:buChar char="●"/>
            </a:pPr>
            <a:r>
              <a:rPr lang="en"/>
              <a:t>(PSD) </a:t>
            </a:r>
            <a:r>
              <a:rPr lang="en" sz="1200">
                <a:solidFill>
                  <a:schemeClr val="dk1"/>
                </a:solidFill>
                <a:latin typeface="Calibri"/>
                <a:ea typeface="Calibri"/>
                <a:cs typeface="Calibri"/>
                <a:sym typeface="Calibri"/>
              </a:rPr>
              <a:t>Development of a new major source or modification of an existing major source within area(s) that meet National Ambient Air Quality Standard (NAAQS)</a:t>
            </a:r>
            <a:endParaRPr sz="1200">
              <a:solidFill>
                <a:schemeClr val="dk1"/>
              </a:solidFill>
              <a:latin typeface="Calibri"/>
              <a:ea typeface="Calibri"/>
              <a:cs typeface="Calibri"/>
              <a:sym typeface="Calibri"/>
            </a:endParaRPr>
          </a:p>
          <a:p>
            <a:pPr indent="-304800" lvl="1" marL="9144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Within attainment of NAAQS or unclassifiable (data does not exist for the area in question)</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(Nonattainment) are required for new major source development or modifications to major sources in area(s) that do(es) not meet NAAQS. More stringent than a PSD permit and its purpose is to achieve attainment under the NAAQS.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(Minor) apply to sources or areas that don’t require a PSD permit nor a Nonattainment NSR permit and its purpose is to prevent the need for the above permits (only requires a title V permit if subject to NESHAP). </a:t>
            </a:r>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6ff357849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6ff357849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Aimed towards the reduction of sulfur dioxide and nitrogen oxides. </a:t>
            </a:r>
            <a:endParaRPr/>
          </a:p>
          <a:p>
            <a:pPr indent="0" lvl="0" marL="0" rtl="0" algn="l">
              <a:spcBef>
                <a:spcPts val="0"/>
              </a:spcBef>
              <a:spcAft>
                <a:spcPts val="0"/>
              </a:spcAft>
              <a:buNone/>
            </a:pPr>
            <a:r>
              <a:rPr lang="en"/>
              <a:t>Put a permanent cap on SO</a:t>
            </a:r>
            <a:r>
              <a:rPr baseline="-25000" lang="en"/>
              <a:t>2</a:t>
            </a:r>
            <a:r>
              <a:rPr lang="en"/>
              <a:t> emissions. A cap of 8.95 million tons which is ½ of the total SO</a:t>
            </a:r>
            <a:r>
              <a:rPr baseline="-25000" lang="en"/>
              <a:t>2</a:t>
            </a:r>
            <a:r>
              <a:rPr lang="en"/>
              <a:t> emissions produced by the power sector in 1980.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6ff357849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6ff357849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Municipal waste is non-hazardous waste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6ff357849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6ff357849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National Emission Standards for Hazardous Air Pollutants (NESHAP)</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7e3c0e172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7e3c0e17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7e3c0e172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7e3c0e172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200"/>
              <a:t>Description of source’s processes and products (as defined by the Standard Industrial Classification Code)</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hyperlink" Target="https://www.ecfr.gov/cgi-bin/text-idx?c=ecfr&amp;SID=3a7e222592f9ef7e6e1496363b640130&amp;tpl=/ecfrbrowse/Title40/40cfr70_main_02.tpl" TargetMode="External"/><Relationship Id="rId5" Type="http://schemas.openxmlformats.org/officeDocument/2006/relationships/hyperlink" Target="https://www.ecfr.gov/cgi-bin/text-idx?SID=f4028d3426eae5a98140edfc13b45ba8&amp;mc=true&amp;tpl=/ecfrbrowse/Title40/40cfr71_main_02.tpl" TargetMode="External"/></Relationships>
</file>

<file path=ppt/slides/_rels/slide15.xml.rels><?xml version="1.0" encoding="UTF-8" standalone="yes"?><Relationships xmlns="http://schemas.openxmlformats.org/package/2006/relationships"><Relationship Id="rId11" Type="http://schemas.openxmlformats.org/officeDocument/2006/relationships/hyperlink" Target="https://www.google.com/url?sa=i&amp;url=http%3A%2F%2Fwww.earthtimes.org%2Fhealth%2Fhealth-improving-pollutants-hazardous%2F2400%2F&amp;psig=AOvVaw22K4SXV63H_7SgLsf88De-&amp;ust=1582778242742000&amp;source=images&amp;cd=vfe&amp;ved=0CAMQjB1qFwoTCMj-2c-y7ucCFQAAAAAdAAAAABAv" TargetMode="External"/><Relationship Id="rId10" Type="http://schemas.openxmlformats.org/officeDocument/2006/relationships/hyperlink" Target="https://www.google.com/url?sa=i&amp;url=https%3A%2F%2Fblog.ucsusa.org%2Fgretchen-goldman%2Fnew-epa-guidance-stands-to-increase-hazardous-air-pollutants-in-environmental-justice-communities&amp;psig=AOvVaw22K4SXV63H_7SgLsf88De-&amp;ust=1582778242742000&amp;source=images&amp;cd=vfe&amp;ved=0CAMQjB1qFwoTCMj-2c-y7ucCFQAAAAAdAAAAABAX" TargetMode="External"/><Relationship Id="rId13" Type="http://schemas.openxmlformats.org/officeDocument/2006/relationships/hyperlink" Target="https://www.google.com/url?sa=i&amp;url=https%3A%2F%2Fwww.weenect.com%2Fblog%2Fen%2Ftechnology%2Fare-gps-trackers-for-kids-well-secured%2Fattachment%2Fsecret-agent-2%2F&amp;psig=AOvVaw0U4HdcknZg6WQl2Ezg_Z9U&amp;ust=1582779447900000&amp;source=images&amp;cd=vfe&amp;ved=0CAMQjB1qFwoTCLDGw4m37ucCFQAAAAAdAAAAABAD" TargetMode="External"/><Relationship Id="rId12" Type="http://schemas.openxmlformats.org/officeDocument/2006/relationships/hyperlink" Target="https://www.google.com/url?sa=i&amp;url=https%3A%2F%2Fwww.latimes.com%2Fprojects%2Fla-fi-power-companies-ranked-climate-change%2F&amp;psig=AOvVaw22K4SXV63H_7SgLsf88De-&amp;ust=1582778242742000&amp;source=images&amp;cd=vfe&amp;ved=0CAMQjB1qFwoTCMj-2c-y7ucCFQAAAAAdAAAAABA2" TargetMode="External"/><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epa.gov/" TargetMode="External"/><Relationship Id="rId4" Type="http://schemas.openxmlformats.org/officeDocument/2006/relationships/hyperlink" Target="https://www.govinfo.gov/" TargetMode="External"/><Relationship Id="rId9" Type="http://schemas.openxmlformats.org/officeDocument/2006/relationships/hyperlink" Target="https://www.google.com/url?sa=i&amp;url=https%3A%2F%2Fwww.sciencetopia.net%2Fpollution%2Fhazardous-air-pollutants&amp;psig=AOvVaw22K4SXV63H_7SgLsf88De-&amp;ust=1582778242742000&amp;source=images&amp;cd=vfe&amp;ved=0CAMQjB1qFwoTCMj-2c-y7ucCFQAAAAAdAAAAABAS" TargetMode="External"/><Relationship Id="rId15" Type="http://schemas.openxmlformats.org/officeDocument/2006/relationships/hyperlink" Target="https://www.google.com/url?sa=i&amp;url=https%3A%2F%2Fwww.vectorstock.com%2Froyalty-free-vector%2Fspy-shhh-gesture-man-silence-secret-vector-23443587&amp;psig=AOvVaw0U4HdcknZg6WQl2Ezg_Z9U&amp;ust=1582779447900000&amp;source=images&amp;cd=vfe&amp;ved=0CAMQjB1qFwoTCLDGw4m37ucCFQAAAAAdAAAAABAa" TargetMode="External"/><Relationship Id="rId14" Type="http://schemas.openxmlformats.org/officeDocument/2006/relationships/hyperlink" Target="https://www.google.com/url?sa=i&amp;url=https%3A%2F%2Fwww.vectorstock.com%2Froyalty-free-vector%2Ftwo-secret-agents-whispering-vector-23306625&amp;psig=AOvVaw0U4HdcknZg6WQl2Ezg_Z9U&amp;ust=1582779447900000&amp;source=images&amp;cd=vfe&amp;ved=0CAMQjB1qFwoTCLDGw4m37ucCFQAAAAAdAAAAABAV" TargetMode="External"/><Relationship Id="rId17" Type="http://schemas.openxmlformats.org/officeDocument/2006/relationships/hyperlink" Target="https://www.google.com/url?sa=i&amp;url=https%3A%2F%2Fdepositphotos.com%2F214716328%2Fstock-photo-clock-calendar-bright-sky-time.html&amp;psig=AOvVaw1qTvenvI2CDGaOfyZoOrkB&amp;ust=1583102252478000&amp;source=images&amp;cd=vfe&amp;ved=0CAMQjB1qFwoTCOD1-tbp9-cCFQAAAAAdAAAAABAD" TargetMode="External"/><Relationship Id="rId16" Type="http://schemas.openxmlformats.org/officeDocument/2006/relationships/hyperlink" Target="https://www.google.com/url?sa=i&amp;url=https%3A%2F%2Fbleacherreport.com%2Farticles%2F2823499-sky-judge-official-is-a-no-brainer-for-the-nfl&amp;psig=AOvVaw3FGk9HozwRwmQf3rcWZ9FX&amp;ust=1582780470052000&amp;source=images&amp;cd=vfe&amp;ved=0CAMQjB1qFwoTCMDw5Pa67ucCFQAAAAAdAAAAABAD" TargetMode="External"/><Relationship Id="rId5" Type="http://schemas.openxmlformats.org/officeDocument/2006/relationships/hyperlink" Target="https://dec.alaska.gov/" TargetMode="External"/><Relationship Id="rId19" Type="http://schemas.openxmlformats.org/officeDocument/2006/relationships/hyperlink" Target="https://www.google.com/url?sa=i&amp;url=https%3A%2F%2Fwww.clipart.email%2Fclipart%2Fquizzical-look-clipart-378100.html&amp;psig=AOvVaw09uacA3U_WudJzMxlAaxVt&amp;ust=1582780944820000&amp;source=images&amp;cd=vfe&amp;ved=0CAMQjB1qFwoTCNi4sN287ucCFQAAAAAdAAAAABAD" TargetMode="External"/><Relationship Id="rId6" Type="http://schemas.openxmlformats.org/officeDocument/2006/relationships/hyperlink" Target="https://images.app.goo.gl/br559vYybF8CJQGg6" TargetMode="External"/><Relationship Id="rId18" Type="http://schemas.openxmlformats.org/officeDocument/2006/relationships/hyperlink" Target="https://www.google.com/url?sa=i&amp;url=https%3A%2F%2Fdepositphotos.com%2F108152894%2Fstock-photo-close-up-of-old-english.html&amp;psig=AOvVaw2HgAVi7azc4BSOxw0-T0ka&amp;ust=1582780608104000&amp;source=images&amp;cd=vfe&amp;ved=0CAMQjB1qFwoTCJix77e77ucCFQAAAAAdAAAAABAD" TargetMode="External"/><Relationship Id="rId7" Type="http://schemas.openxmlformats.org/officeDocument/2006/relationships/hyperlink" Target="https://www.epa.gov/sites/production/files/2013-06/us-regions.png" TargetMode="External"/><Relationship Id="rId8" Type="http://schemas.openxmlformats.org/officeDocument/2006/relationships/hyperlink" Target="https://www.google.com/url?sa=i&amp;url=https%3A%2F%2Fecolink.com%2Finfo%2Fnon-hazardous-air-pollutants%2F&amp;psig=AOvVaw22K4SXV63H_7SgLsf88De-&amp;ust=1582778242742000&amp;source=images&amp;cd=vfe&amp;ved=0CAMQjB1qFwoTCMj-2c-y7ucCFQAAAAAdAAAAABA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mt="44000"/>
          </a:blip>
          <a:stretch>
            <a:fillRect/>
          </a:stretch>
        </p:blipFill>
        <p:spPr>
          <a:xfrm>
            <a:off x="0" y="0"/>
            <a:ext cx="9130484" cy="5143500"/>
          </a:xfrm>
          <a:prstGeom prst="rect">
            <a:avLst/>
          </a:prstGeom>
          <a:noFill/>
          <a:ln>
            <a:noFill/>
          </a:ln>
        </p:spPr>
      </p:pic>
      <p:sp>
        <p:nvSpPr>
          <p:cNvPr id="55" name="Google Shape;55;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t>Air Permit: Stationary Sources</a:t>
            </a:r>
            <a:endParaRPr b="1"/>
          </a:p>
        </p:txBody>
      </p:sp>
      <p:sp>
        <p:nvSpPr>
          <p:cNvPr id="56" name="Google Shape;56;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By Keifer Kanayurak</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pic>
        <p:nvPicPr>
          <p:cNvPr id="117" name="Google Shape;117;p22"/>
          <p:cNvPicPr preferRelativeResize="0"/>
          <p:nvPr/>
        </p:nvPicPr>
        <p:blipFill rotWithShape="1">
          <a:blip r:embed="rId3">
            <a:alphaModFix amt="20000"/>
          </a:blip>
          <a:srcRect b="27886" l="0" r="0" t="0"/>
          <a:stretch/>
        </p:blipFill>
        <p:spPr>
          <a:xfrm>
            <a:off x="0" y="0"/>
            <a:ext cx="9144000" cy="5143499"/>
          </a:xfrm>
          <a:prstGeom prst="rect">
            <a:avLst/>
          </a:prstGeom>
          <a:noFill/>
          <a:ln>
            <a:noFill/>
          </a:ln>
        </p:spPr>
      </p:pic>
      <p:sp>
        <p:nvSpPr>
          <p:cNvPr id="118" name="Google Shape;118;p22"/>
          <p:cNvSpPr txBox="1"/>
          <p:nvPr>
            <p:ph type="title"/>
          </p:nvPr>
        </p:nvSpPr>
        <p:spPr>
          <a:xfrm>
            <a:off x="311700" y="445025"/>
            <a:ext cx="8520600" cy="572700"/>
          </a:xfrm>
          <a:prstGeom prst="rect">
            <a:avLst/>
          </a:prstGeom>
          <a:solidFill>
            <a:srgbClr val="FFFFFF"/>
          </a:solid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741B47"/>
                </a:solidFill>
              </a:rPr>
              <a:t>Where can you get this information from? </a:t>
            </a:r>
            <a:endParaRPr b="1">
              <a:solidFill>
                <a:srgbClr val="741B47"/>
              </a:solidFill>
            </a:endParaRPr>
          </a:p>
        </p:txBody>
      </p:sp>
      <p:sp>
        <p:nvSpPr>
          <p:cNvPr id="119" name="Google Shape;119;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Char char="●"/>
            </a:pPr>
            <a:r>
              <a:rPr lang="en" sz="2400">
                <a:solidFill>
                  <a:srgbClr val="000000"/>
                </a:solidFill>
              </a:rPr>
              <a:t>In order to obtain the required information (or guidance), one can contact their state or local agency.</a:t>
            </a:r>
            <a:endParaRPr sz="2400">
              <a:solidFill>
                <a:srgbClr val="000000"/>
              </a:solidFill>
            </a:endParaRPr>
          </a:p>
          <a:p>
            <a:pPr indent="-381000" lvl="0" marL="457200" rtl="0" algn="l">
              <a:spcBef>
                <a:spcPts val="0"/>
              </a:spcBef>
              <a:spcAft>
                <a:spcPts val="0"/>
              </a:spcAft>
              <a:buClr>
                <a:srgbClr val="000000"/>
              </a:buClr>
              <a:buSzPts val="2400"/>
              <a:buChar char="●"/>
            </a:pPr>
            <a:r>
              <a:rPr lang="en" sz="2400">
                <a:solidFill>
                  <a:srgbClr val="000000"/>
                </a:solidFill>
              </a:rPr>
              <a:t>The appropriate agency will be able to handle the administrative procedures necessary to fulfill the requirements of the permit application. </a:t>
            </a:r>
            <a:endParaRPr sz="240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pic>
        <p:nvPicPr>
          <p:cNvPr id="124" name="Google Shape;124;p23"/>
          <p:cNvPicPr preferRelativeResize="0"/>
          <p:nvPr/>
        </p:nvPicPr>
        <p:blipFill rotWithShape="1">
          <a:blip r:embed="rId3">
            <a:alphaModFix amt="28000"/>
          </a:blip>
          <a:srcRect b="15569" l="0" r="0" t="0"/>
          <a:stretch/>
        </p:blipFill>
        <p:spPr>
          <a:xfrm>
            <a:off x="0" y="0"/>
            <a:ext cx="9144000" cy="5143501"/>
          </a:xfrm>
          <a:prstGeom prst="rect">
            <a:avLst/>
          </a:prstGeom>
          <a:noFill/>
          <a:ln>
            <a:noFill/>
          </a:ln>
        </p:spPr>
      </p:pic>
      <p:sp>
        <p:nvSpPr>
          <p:cNvPr id="125" name="Google Shape;125;p23"/>
          <p:cNvSpPr txBox="1"/>
          <p:nvPr>
            <p:ph type="title"/>
          </p:nvPr>
        </p:nvSpPr>
        <p:spPr>
          <a:xfrm>
            <a:off x="311700" y="445025"/>
            <a:ext cx="8520600" cy="572700"/>
          </a:xfrm>
          <a:prstGeom prst="rect">
            <a:avLst/>
          </a:prstGeom>
          <a:solidFill>
            <a:srgbClr val="FFFFFF"/>
          </a:solidFill>
          <a:ln cap="flat" cmpd="sng" w="9525">
            <a:solidFill>
              <a:srgbClr val="CC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CC0000"/>
                </a:solidFill>
              </a:rPr>
              <a:t>Enforcement Penalties</a:t>
            </a:r>
            <a:endParaRPr b="1">
              <a:solidFill>
                <a:srgbClr val="CC0000"/>
              </a:solidFill>
            </a:endParaRPr>
          </a:p>
        </p:txBody>
      </p:sp>
      <p:sp>
        <p:nvSpPr>
          <p:cNvPr id="126" name="Google Shape;126;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Char char="●"/>
            </a:pPr>
            <a:r>
              <a:rPr lang="en" sz="2400">
                <a:solidFill>
                  <a:srgbClr val="000000"/>
                </a:solidFill>
              </a:rPr>
              <a:t>If all permit application (or existing violation) fees have not been paid, then the permit will be suspended until the source’s fees have been paid (or compliance has been met). </a:t>
            </a:r>
            <a:endParaRPr sz="2400">
              <a:solidFill>
                <a:srgbClr val="000000"/>
              </a:solidFill>
            </a:endParaRPr>
          </a:p>
          <a:p>
            <a:pPr indent="-381000" lvl="0" marL="457200" rtl="0" algn="l">
              <a:spcBef>
                <a:spcPts val="0"/>
              </a:spcBef>
              <a:spcAft>
                <a:spcPts val="0"/>
              </a:spcAft>
              <a:buClr>
                <a:srgbClr val="000000"/>
              </a:buClr>
              <a:buSzPts val="2400"/>
              <a:buChar char="●"/>
            </a:pPr>
            <a:r>
              <a:rPr lang="en" sz="2400">
                <a:solidFill>
                  <a:srgbClr val="000000"/>
                </a:solidFill>
              </a:rPr>
              <a:t>For violations (as defined under the CAA), the EPA can assign financial penalties to the source in noncompliance at a value based up on (including, but not limited to) individual violations, source type, severity, or financial gain as a result of the violation(s).</a:t>
            </a:r>
            <a:endParaRPr sz="240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pic>
        <p:nvPicPr>
          <p:cNvPr id="131" name="Google Shape;131;p24"/>
          <p:cNvPicPr preferRelativeResize="0"/>
          <p:nvPr/>
        </p:nvPicPr>
        <p:blipFill rotWithShape="1">
          <a:blip r:embed="rId3">
            <a:alphaModFix amt="40000"/>
          </a:blip>
          <a:srcRect b="10690" l="0" r="8105" t="0"/>
          <a:stretch/>
        </p:blipFill>
        <p:spPr>
          <a:xfrm>
            <a:off x="0" y="0"/>
            <a:ext cx="9144000" cy="5143499"/>
          </a:xfrm>
          <a:prstGeom prst="rect">
            <a:avLst/>
          </a:prstGeom>
          <a:noFill/>
          <a:ln>
            <a:noFill/>
          </a:ln>
        </p:spPr>
      </p:pic>
      <p:sp>
        <p:nvSpPr>
          <p:cNvPr id="132" name="Google Shape;132;p24"/>
          <p:cNvSpPr txBox="1"/>
          <p:nvPr>
            <p:ph type="title"/>
          </p:nvPr>
        </p:nvSpPr>
        <p:spPr>
          <a:xfrm>
            <a:off x="311700" y="445025"/>
            <a:ext cx="8520600" cy="572700"/>
          </a:xfrm>
          <a:prstGeom prst="rect">
            <a:avLst/>
          </a:prstGeom>
          <a:solidFill>
            <a:srgbClr val="FFFFFF"/>
          </a:solidFill>
          <a:ln cap="flat" cmpd="sng" w="9525">
            <a:solidFill>
              <a:srgbClr val="783F0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783F04"/>
                </a:solidFill>
              </a:rPr>
              <a:t>Processing Times</a:t>
            </a:r>
            <a:endParaRPr b="1">
              <a:solidFill>
                <a:srgbClr val="783F04"/>
              </a:solidFill>
            </a:endParaRPr>
          </a:p>
        </p:txBody>
      </p:sp>
      <p:sp>
        <p:nvSpPr>
          <p:cNvPr id="133" name="Google Shape;133;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lnSpc>
                <a:spcPct val="107916"/>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The timeline to obtain a permit can depend upon the type of permit as well as the agency performing the evaluation. </a:t>
            </a:r>
            <a:endParaRPr sz="2400">
              <a:solidFill>
                <a:schemeClr val="dk1"/>
              </a:solidFill>
              <a:latin typeface="Calibri"/>
              <a:ea typeface="Calibri"/>
              <a:cs typeface="Calibri"/>
              <a:sym typeface="Calibri"/>
            </a:endParaRPr>
          </a:p>
          <a:p>
            <a:pPr indent="-381000" lvl="0" marL="457200" rtl="0" algn="l">
              <a:lnSpc>
                <a:spcPct val="107916"/>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Generally, large source = more federal involvement = longer processing times (upwards of one to two years). </a:t>
            </a:r>
            <a:endParaRPr sz="2400">
              <a:solidFill>
                <a:schemeClr val="dk1"/>
              </a:solidFill>
              <a:latin typeface="Calibri"/>
              <a:ea typeface="Calibri"/>
              <a:cs typeface="Calibri"/>
              <a:sym typeface="Calibri"/>
            </a:endParaRPr>
          </a:p>
          <a:p>
            <a:pPr indent="-381000" lvl="0" marL="457200" rtl="0" algn="l">
              <a:lnSpc>
                <a:spcPct val="107916"/>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Small source = local, state, tribal involvement (upwards of six months). </a:t>
            </a:r>
            <a:endParaRPr sz="2400">
              <a:solidFill>
                <a:schemeClr val="dk1"/>
              </a:solidFill>
              <a:latin typeface="Calibri"/>
              <a:ea typeface="Calibri"/>
              <a:cs typeface="Calibri"/>
              <a:sym typeface="Calibri"/>
            </a:endParaRPr>
          </a:p>
          <a:p>
            <a:pPr indent="-381000" lvl="0" marL="457200" rtl="0" algn="l">
              <a:lnSpc>
                <a:spcPct val="107916"/>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Even smaller, local, state, or tribal permits = even less processing time (a few weeks or less). </a:t>
            </a:r>
            <a:endParaRPr sz="2400">
              <a:solidFill>
                <a:schemeClr val="dk1"/>
              </a:solidFill>
              <a:latin typeface="Calibri"/>
              <a:ea typeface="Calibri"/>
              <a:cs typeface="Calibri"/>
              <a:sym typeface="Calibri"/>
            </a:endParaRPr>
          </a:p>
          <a:p>
            <a:pPr indent="0" lvl="0" marL="457200" rtl="0" algn="l">
              <a:spcBef>
                <a:spcPts val="0"/>
              </a:spcBef>
              <a:spcAft>
                <a:spcPts val="16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pic>
        <p:nvPicPr>
          <p:cNvPr id="138" name="Google Shape;138;p25"/>
          <p:cNvPicPr preferRelativeResize="0"/>
          <p:nvPr/>
        </p:nvPicPr>
        <p:blipFill rotWithShape="1">
          <a:blip r:embed="rId3">
            <a:alphaModFix amt="28000"/>
          </a:blip>
          <a:srcRect b="15626" l="0" r="0" t="0"/>
          <a:stretch/>
        </p:blipFill>
        <p:spPr>
          <a:xfrm>
            <a:off x="0" y="0"/>
            <a:ext cx="9144001" cy="5143501"/>
          </a:xfrm>
          <a:prstGeom prst="rect">
            <a:avLst/>
          </a:prstGeom>
          <a:noFill/>
          <a:ln>
            <a:noFill/>
          </a:ln>
        </p:spPr>
      </p:pic>
      <p:sp>
        <p:nvSpPr>
          <p:cNvPr id="139" name="Google Shape;139;p25"/>
          <p:cNvSpPr txBox="1"/>
          <p:nvPr>
            <p:ph type="title"/>
          </p:nvPr>
        </p:nvSpPr>
        <p:spPr>
          <a:xfrm>
            <a:off x="311700" y="445025"/>
            <a:ext cx="8520600" cy="572700"/>
          </a:xfrm>
          <a:prstGeom prst="rect">
            <a:avLst/>
          </a:prstGeom>
          <a:solidFill>
            <a:srgbClr val="FFFFFF"/>
          </a:solidFill>
          <a:ln cap="flat" cmpd="sng" w="9525">
            <a:solidFill>
              <a:srgbClr val="674EA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674EA7"/>
                </a:solidFill>
              </a:rPr>
              <a:t>Definitions</a:t>
            </a:r>
            <a:endParaRPr b="1">
              <a:solidFill>
                <a:srgbClr val="674EA7"/>
              </a:solidFill>
            </a:endParaRPr>
          </a:p>
        </p:txBody>
      </p:sp>
      <p:sp>
        <p:nvSpPr>
          <p:cNvPr id="140" name="Google Shape;140;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Char char="●"/>
            </a:pPr>
            <a:r>
              <a:rPr lang="en" sz="2400" u="sng">
                <a:solidFill>
                  <a:srgbClr val="000000"/>
                </a:solidFill>
              </a:rPr>
              <a:t>Attainment Area</a:t>
            </a:r>
            <a:r>
              <a:rPr lang="en" sz="2400">
                <a:solidFill>
                  <a:srgbClr val="000000"/>
                </a:solidFill>
              </a:rPr>
              <a:t> - is an area that meets the NAAQS</a:t>
            </a:r>
            <a:endParaRPr sz="2400">
              <a:solidFill>
                <a:srgbClr val="000000"/>
              </a:solidFill>
            </a:endParaRPr>
          </a:p>
          <a:p>
            <a:pPr indent="-381000" lvl="0" marL="457200" rtl="0" algn="l">
              <a:spcBef>
                <a:spcPts val="0"/>
              </a:spcBef>
              <a:spcAft>
                <a:spcPts val="0"/>
              </a:spcAft>
              <a:buClr>
                <a:srgbClr val="000000"/>
              </a:buClr>
              <a:buSzPts val="2400"/>
              <a:buChar char="●"/>
            </a:pPr>
            <a:r>
              <a:rPr lang="en" sz="2400" u="sng">
                <a:solidFill>
                  <a:srgbClr val="000000"/>
                </a:solidFill>
              </a:rPr>
              <a:t>Unclassifiable Area</a:t>
            </a:r>
            <a:r>
              <a:rPr lang="en" sz="2400">
                <a:solidFill>
                  <a:srgbClr val="000000"/>
                </a:solidFill>
              </a:rPr>
              <a:t> - is an area that does not have air quality data</a:t>
            </a:r>
            <a:endParaRPr sz="2400">
              <a:solidFill>
                <a:srgbClr val="000000"/>
              </a:solidFill>
            </a:endParaRPr>
          </a:p>
          <a:p>
            <a:pPr indent="-381000" lvl="0" marL="457200" rtl="0" algn="l">
              <a:spcBef>
                <a:spcPts val="0"/>
              </a:spcBef>
              <a:spcAft>
                <a:spcPts val="0"/>
              </a:spcAft>
              <a:buClr>
                <a:srgbClr val="000000"/>
              </a:buClr>
              <a:buSzPts val="2400"/>
              <a:buChar char="●"/>
            </a:pPr>
            <a:r>
              <a:rPr lang="en" sz="2400" u="sng">
                <a:solidFill>
                  <a:srgbClr val="000000"/>
                </a:solidFill>
              </a:rPr>
              <a:t>Nonattainment Area</a:t>
            </a:r>
            <a:r>
              <a:rPr lang="en" sz="2400">
                <a:solidFill>
                  <a:srgbClr val="000000"/>
                </a:solidFill>
              </a:rPr>
              <a:t> - is an area that does not meet NAAQS (where additional measures must be taken to decrease air pollutants in order to meet attainment)</a:t>
            </a:r>
            <a:endParaRPr sz="240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pic>
        <p:nvPicPr>
          <p:cNvPr id="145" name="Google Shape;145;p26"/>
          <p:cNvPicPr preferRelativeResize="0"/>
          <p:nvPr/>
        </p:nvPicPr>
        <p:blipFill rotWithShape="1">
          <a:blip r:embed="rId3">
            <a:alphaModFix amt="28000"/>
          </a:blip>
          <a:srcRect b="22492" l="0" r="0" t="0"/>
          <a:stretch/>
        </p:blipFill>
        <p:spPr>
          <a:xfrm>
            <a:off x="0" y="0"/>
            <a:ext cx="9143999" cy="5143499"/>
          </a:xfrm>
          <a:prstGeom prst="rect">
            <a:avLst/>
          </a:prstGeom>
          <a:noFill/>
          <a:ln>
            <a:noFill/>
          </a:ln>
        </p:spPr>
      </p:pic>
      <p:sp>
        <p:nvSpPr>
          <p:cNvPr id="146" name="Google Shape;146;p26"/>
          <p:cNvSpPr txBox="1"/>
          <p:nvPr>
            <p:ph type="title"/>
          </p:nvPr>
        </p:nvSpPr>
        <p:spPr>
          <a:xfrm>
            <a:off x="311700" y="445025"/>
            <a:ext cx="8520600" cy="572700"/>
          </a:xfrm>
          <a:prstGeom prst="rect">
            <a:avLst/>
          </a:prstGeom>
          <a:solidFill>
            <a:srgbClr val="434343"/>
          </a:solid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1C232"/>
                </a:solidFill>
              </a:rPr>
              <a:t>Regulations (CFR)</a:t>
            </a:r>
            <a:endParaRPr b="1">
              <a:solidFill>
                <a:srgbClr val="F1C232"/>
              </a:solidFill>
            </a:endParaRPr>
          </a:p>
        </p:txBody>
      </p:sp>
      <p:sp>
        <p:nvSpPr>
          <p:cNvPr id="147" name="Google Shape;147;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0" lvl="0" marL="457200" rtl="0" algn="l">
              <a:spcBef>
                <a:spcPts val="1600"/>
              </a:spcBef>
              <a:spcAft>
                <a:spcPts val="0"/>
              </a:spcAft>
              <a:buNone/>
            </a:pPr>
            <a:r>
              <a:rPr lang="en" sz="2400" u="sng">
                <a:solidFill>
                  <a:schemeClr val="hlink"/>
                </a:solidFill>
                <a:hlinkClick r:id="rId4"/>
              </a:rPr>
              <a:t>PART 70: STATE OPERATING PERMIT PROGRAMS</a:t>
            </a:r>
            <a:r>
              <a:rPr lang="en" sz="2400"/>
              <a:t> </a:t>
            </a:r>
            <a:endParaRPr sz="2400"/>
          </a:p>
          <a:p>
            <a:pPr indent="0" lvl="0" marL="0" rtl="0" algn="l">
              <a:spcBef>
                <a:spcPts val="1600"/>
              </a:spcBef>
              <a:spcAft>
                <a:spcPts val="0"/>
              </a:spcAft>
              <a:buNone/>
            </a:pPr>
            <a:r>
              <a:t/>
            </a:r>
            <a:endParaRPr sz="2400"/>
          </a:p>
          <a:p>
            <a:pPr indent="0" lvl="0" marL="457200" rtl="0" algn="l">
              <a:spcBef>
                <a:spcPts val="1600"/>
              </a:spcBef>
              <a:spcAft>
                <a:spcPts val="1600"/>
              </a:spcAft>
              <a:buNone/>
            </a:pPr>
            <a:r>
              <a:rPr lang="en" sz="2400" u="sng">
                <a:solidFill>
                  <a:schemeClr val="hlink"/>
                </a:solidFill>
                <a:hlinkClick r:id="rId5"/>
              </a:rPr>
              <a:t>PART 71: FEDERAL OPERATING PERMIT PROGRAMS</a:t>
            </a:r>
            <a:r>
              <a:rPr lang="en" sz="2400"/>
              <a:t> </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Other Resources</a:t>
            </a:r>
            <a:endParaRPr b="1"/>
          </a:p>
        </p:txBody>
      </p:sp>
      <p:sp>
        <p:nvSpPr>
          <p:cNvPr id="153" name="Google Shape;153;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2400">
                <a:solidFill>
                  <a:srgbClr val="000000"/>
                </a:solidFill>
              </a:rPr>
              <a:t>Information:	</a:t>
            </a:r>
            <a:r>
              <a:rPr lang="en" sz="1400" u="sng">
                <a:solidFill>
                  <a:schemeClr val="hlink"/>
                </a:solidFill>
                <a:hlinkClick r:id="rId3"/>
              </a:rPr>
              <a:t>United States Environmental Protection Agency | US EPA</a:t>
            </a:r>
            <a:endParaRPr sz="1400"/>
          </a:p>
          <a:p>
            <a:pPr indent="0" lvl="0" marL="2286000" rtl="0" algn="l">
              <a:spcBef>
                <a:spcPts val="1600"/>
              </a:spcBef>
              <a:spcAft>
                <a:spcPts val="0"/>
              </a:spcAft>
              <a:buNone/>
            </a:pPr>
            <a:r>
              <a:rPr lang="en" sz="1400" u="sng">
                <a:solidFill>
                  <a:schemeClr val="hlink"/>
                </a:solidFill>
                <a:hlinkClick r:id="rId4"/>
              </a:rPr>
              <a:t>govinfo | US Government Publishing Office</a:t>
            </a:r>
            <a:endParaRPr sz="1400"/>
          </a:p>
          <a:p>
            <a:pPr indent="0" lvl="0" marL="2286000" rtl="0" algn="l">
              <a:spcBef>
                <a:spcPts val="1600"/>
              </a:spcBef>
              <a:spcAft>
                <a:spcPts val="0"/>
              </a:spcAft>
              <a:buNone/>
            </a:pPr>
            <a:r>
              <a:rPr lang="en" sz="1400" u="sng">
                <a:solidFill>
                  <a:schemeClr val="hlink"/>
                </a:solidFill>
                <a:hlinkClick r:id="rId5"/>
              </a:rPr>
              <a:t>DEC Home</a:t>
            </a:r>
            <a:r>
              <a:rPr lang="en" sz="1400"/>
              <a:t> </a:t>
            </a:r>
            <a:endParaRPr sz="1400"/>
          </a:p>
          <a:p>
            <a:pPr indent="0" lvl="0" marL="457200" rtl="0" algn="l">
              <a:spcBef>
                <a:spcPts val="1600"/>
              </a:spcBef>
              <a:spcAft>
                <a:spcPts val="0"/>
              </a:spcAft>
              <a:buNone/>
            </a:pPr>
            <a:r>
              <a:rPr lang="en" sz="2400">
                <a:solidFill>
                  <a:srgbClr val="000000"/>
                </a:solidFill>
              </a:rPr>
              <a:t>Images:</a:t>
            </a:r>
            <a:endParaRPr sz="2400">
              <a:solidFill>
                <a:srgbClr val="000000"/>
              </a:solidFill>
            </a:endParaRPr>
          </a:p>
          <a:p>
            <a:pPr indent="0" lvl="0" marL="457200" rtl="0" algn="l">
              <a:spcBef>
                <a:spcPts val="1600"/>
              </a:spcBef>
              <a:spcAft>
                <a:spcPts val="1600"/>
              </a:spcAft>
              <a:buNone/>
            </a:pPr>
            <a:r>
              <a:rPr lang="en" sz="1400" u="sng">
                <a:solidFill>
                  <a:schemeClr val="hlink"/>
                </a:solidFill>
                <a:hlinkClick r:id="rId6"/>
              </a:rPr>
              <a:t>Title Slide Image</a:t>
            </a:r>
            <a:r>
              <a:rPr lang="en" sz="1400"/>
              <a:t>, </a:t>
            </a:r>
            <a:r>
              <a:rPr lang="en" sz="1400" u="sng">
                <a:solidFill>
                  <a:schemeClr val="hlink"/>
                </a:solidFill>
                <a:hlinkClick r:id="rId7"/>
              </a:rPr>
              <a:t>Slide 2 Image</a:t>
            </a:r>
            <a:r>
              <a:rPr lang="en" sz="1400"/>
              <a:t>, </a:t>
            </a:r>
            <a:r>
              <a:rPr lang="en" sz="1400" u="sng">
                <a:solidFill>
                  <a:schemeClr val="hlink"/>
                </a:solidFill>
                <a:hlinkClick r:id="rId8"/>
              </a:rPr>
              <a:t>Slide 3 Image</a:t>
            </a:r>
            <a:r>
              <a:rPr lang="en" sz="1400"/>
              <a:t>, </a:t>
            </a:r>
            <a:r>
              <a:rPr lang="en" sz="1400" u="sng">
                <a:solidFill>
                  <a:schemeClr val="hlink"/>
                </a:solidFill>
                <a:hlinkClick r:id="rId9"/>
              </a:rPr>
              <a:t>Slide 4 Image</a:t>
            </a:r>
            <a:r>
              <a:rPr lang="en" sz="1400"/>
              <a:t>, </a:t>
            </a:r>
            <a:r>
              <a:rPr lang="en" sz="1400" u="sng">
                <a:solidFill>
                  <a:schemeClr val="hlink"/>
                </a:solidFill>
                <a:hlinkClick r:id="rId10"/>
              </a:rPr>
              <a:t>Slide 5 Image</a:t>
            </a:r>
            <a:r>
              <a:rPr lang="en" sz="1400"/>
              <a:t>, </a:t>
            </a:r>
            <a:r>
              <a:rPr lang="en" sz="1400" u="sng">
                <a:solidFill>
                  <a:schemeClr val="hlink"/>
                </a:solidFill>
                <a:hlinkClick r:id="rId11"/>
              </a:rPr>
              <a:t>Slide 6 Image</a:t>
            </a:r>
            <a:r>
              <a:rPr lang="en" sz="1400"/>
              <a:t>, </a:t>
            </a:r>
            <a:r>
              <a:rPr lang="en" sz="1400" u="sng">
                <a:solidFill>
                  <a:schemeClr val="hlink"/>
                </a:solidFill>
                <a:hlinkClick r:id="rId12"/>
              </a:rPr>
              <a:t>Slide 7 Image</a:t>
            </a:r>
            <a:r>
              <a:rPr lang="en" sz="1400"/>
              <a:t>, </a:t>
            </a:r>
            <a:r>
              <a:rPr lang="en" sz="1400" u="sng">
                <a:solidFill>
                  <a:schemeClr val="hlink"/>
                </a:solidFill>
                <a:hlinkClick r:id="rId13"/>
              </a:rPr>
              <a:t>Slide 8 Image</a:t>
            </a:r>
            <a:r>
              <a:rPr lang="en" sz="1400"/>
              <a:t>, </a:t>
            </a:r>
            <a:r>
              <a:rPr lang="en" sz="1400" u="sng">
                <a:solidFill>
                  <a:schemeClr val="hlink"/>
                </a:solidFill>
                <a:hlinkClick r:id="rId14"/>
              </a:rPr>
              <a:t>Slide 9 Image</a:t>
            </a:r>
            <a:r>
              <a:rPr lang="en" sz="1400"/>
              <a:t>, </a:t>
            </a:r>
            <a:r>
              <a:rPr lang="en" sz="1400" u="sng">
                <a:solidFill>
                  <a:schemeClr val="hlink"/>
                </a:solidFill>
                <a:hlinkClick r:id="rId15"/>
              </a:rPr>
              <a:t>Slide 10 Image</a:t>
            </a:r>
            <a:r>
              <a:rPr lang="en" sz="1400"/>
              <a:t>, </a:t>
            </a:r>
            <a:r>
              <a:rPr lang="en" sz="1400" u="sng">
                <a:solidFill>
                  <a:schemeClr val="hlink"/>
                </a:solidFill>
                <a:hlinkClick r:id="rId16"/>
              </a:rPr>
              <a:t>Slide 11 Image</a:t>
            </a:r>
            <a:r>
              <a:rPr lang="en" sz="1400"/>
              <a:t>, </a:t>
            </a:r>
            <a:r>
              <a:rPr lang="en" sz="1400" u="sng">
                <a:solidFill>
                  <a:schemeClr val="hlink"/>
                </a:solidFill>
                <a:hlinkClick r:id="rId17"/>
              </a:rPr>
              <a:t>Slide 12 Image</a:t>
            </a:r>
            <a:r>
              <a:rPr lang="en" sz="1400"/>
              <a:t>, </a:t>
            </a:r>
            <a:r>
              <a:rPr lang="en" sz="1400" u="sng">
                <a:solidFill>
                  <a:schemeClr val="hlink"/>
                </a:solidFill>
                <a:hlinkClick r:id="rId18"/>
              </a:rPr>
              <a:t>Slide 13 Image</a:t>
            </a:r>
            <a:r>
              <a:rPr lang="en" sz="1400"/>
              <a:t>, </a:t>
            </a:r>
            <a:r>
              <a:rPr lang="en" sz="1400" u="sng">
                <a:solidFill>
                  <a:schemeClr val="hlink"/>
                </a:solidFill>
                <a:hlinkClick r:id="rId19"/>
              </a:rPr>
              <a:t>Slide 16 Image</a:t>
            </a:r>
            <a:r>
              <a:rPr lang="en" sz="1400"/>
              <a:t> </a:t>
            </a:r>
            <a:endParaRPr sz="1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pic>
        <p:nvPicPr>
          <p:cNvPr id="158" name="Google Shape;158;p28"/>
          <p:cNvPicPr preferRelativeResize="0"/>
          <p:nvPr/>
        </p:nvPicPr>
        <p:blipFill rotWithShape="1">
          <a:blip r:embed="rId3">
            <a:alphaModFix amt="28000"/>
          </a:blip>
          <a:srcRect b="22654" l="22643" r="32498" t="0"/>
          <a:stretch/>
        </p:blipFill>
        <p:spPr>
          <a:xfrm>
            <a:off x="5042275" y="0"/>
            <a:ext cx="4101725" cy="5143500"/>
          </a:xfrm>
          <a:prstGeom prst="rect">
            <a:avLst/>
          </a:prstGeom>
          <a:noFill/>
          <a:ln>
            <a:noFill/>
          </a:ln>
        </p:spPr>
      </p:pic>
      <p:sp>
        <p:nvSpPr>
          <p:cNvPr id="159" name="Google Shape;159;p28"/>
          <p:cNvSpPr txBox="1"/>
          <p:nvPr>
            <p:ph type="title"/>
          </p:nvPr>
        </p:nvSpPr>
        <p:spPr>
          <a:xfrm>
            <a:off x="-297900" y="8376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000000"/>
                </a:solidFill>
              </a:rPr>
              <a:t>Any Questions?</a:t>
            </a:r>
            <a:endParaRPr b="1" sz="3600">
              <a:solidFill>
                <a:srgbClr val="000000"/>
              </a:solidFill>
            </a:endParaRPr>
          </a:p>
        </p:txBody>
      </p:sp>
      <p:sp>
        <p:nvSpPr>
          <p:cNvPr id="160" name="Google Shape;160;p28"/>
          <p:cNvSpPr txBox="1"/>
          <p:nvPr>
            <p:ph type="title"/>
          </p:nvPr>
        </p:nvSpPr>
        <p:spPr>
          <a:xfrm>
            <a:off x="-297900" y="147768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980000"/>
                </a:solidFill>
              </a:rPr>
              <a:t>Any Questions?</a:t>
            </a:r>
            <a:endParaRPr b="1" sz="3000">
              <a:solidFill>
                <a:srgbClr val="980000"/>
              </a:solidFill>
            </a:endParaRPr>
          </a:p>
        </p:txBody>
      </p:sp>
      <p:sp>
        <p:nvSpPr>
          <p:cNvPr id="161" name="Google Shape;161;p28"/>
          <p:cNvSpPr txBox="1"/>
          <p:nvPr>
            <p:ph type="title"/>
          </p:nvPr>
        </p:nvSpPr>
        <p:spPr>
          <a:xfrm>
            <a:off x="-297900" y="211776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4A86E8"/>
                </a:solidFill>
              </a:rPr>
              <a:t>Any Questions?</a:t>
            </a:r>
            <a:endParaRPr b="1" sz="2400">
              <a:solidFill>
                <a:srgbClr val="4A86E8"/>
              </a:solidFill>
            </a:endParaRPr>
          </a:p>
        </p:txBody>
      </p:sp>
      <p:sp>
        <p:nvSpPr>
          <p:cNvPr id="162" name="Google Shape;162;p28"/>
          <p:cNvSpPr txBox="1"/>
          <p:nvPr>
            <p:ph type="title"/>
          </p:nvPr>
        </p:nvSpPr>
        <p:spPr>
          <a:xfrm>
            <a:off x="-297900" y="275784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783F04"/>
                </a:solidFill>
              </a:rPr>
              <a:t>Any Questions?</a:t>
            </a:r>
            <a:endParaRPr b="1" sz="2400">
              <a:solidFill>
                <a:srgbClr val="783F04"/>
              </a:solidFill>
            </a:endParaRPr>
          </a:p>
        </p:txBody>
      </p:sp>
      <p:sp>
        <p:nvSpPr>
          <p:cNvPr id="163" name="Google Shape;163;p28"/>
          <p:cNvSpPr txBox="1"/>
          <p:nvPr>
            <p:ph type="title"/>
          </p:nvPr>
        </p:nvSpPr>
        <p:spPr>
          <a:xfrm>
            <a:off x="-297900" y="339792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38761D"/>
                </a:solidFill>
              </a:rPr>
              <a:t>Any Questions?</a:t>
            </a:r>
            <a:endParaRPr b="1" sz="3000">
              <a:solidFill>
                <a:srgbClr val="38761D"/>
              </a:solidFill>
            </a:endParaRPr>
          </a:p>
        </p:txBody>
      </p:sp>
      <p:sp>
        <p:nvSpPr>
          <p:cNvPr id="164" name="Google Shape;164;p28"/>
          <p:cNvSpPr txBox="1"/>
          <p:nvPr>
            <p:ph type="title"/>
          </p:nvPr>
        </p:nvSpPr>
        <p:spPr>
          <a:xfrm>
            <a:off x="-297900" y="40380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783F04"/>
                </a:solidFill>
              </a:rPr>
              <a:t>Any Questions?</a:t>
            </a:r>
            <a:endParaRPr b="1" sz="3600">
              <a:solidFill>
                <a:srgbClr val="783F04"/>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pic>
        <p:nvPicPr>
          <p:cNvPr id="61" name="Google Shape;61;p14"/>
          <p:cNvPicPr preferRelativeResize="0"/>
          <p:nvPr/>
        </p:nvPicPr>
        <p:blipFill rotWithShape="1">
          <a:blip r:embed="rId3">
            <a:alphaModFix amt="33000"/>
          </a:blip>
          <a:srcRect b="0" l="0" r="30458" t="0"/>
          <a:stretch/>
        </p:blipFill>
        <p:spPr>
          <a:xfrm>
            <a:off x="4410075" y="-38100"/>
            <a:ext cx="4733925" cy="5143500"/>
          </a:xfrm>
          <a:prstGeom prst="rect">
            <a:avLst/>
          </a:prstGeom>
          <a:noFill/>
          <a:ln>
            <a:noFill/>
          </a:ln>
        </p:spPr>
      </p:pic>
      <p:sp>
        <p:nvSpPr>
          <p:cNvPr id="62" name="Google Shape;62;p14"/>
          <p:cNvSpPr txBox="1"/>
          <p:nvPr>
            <p:ph type="title"/>
          </p:nvPr>
        </p:nvSpPr>
        <p:spPr>
          <a:xfrm>
            <a:off x="311700" y="445025"/>
            <a:ext cx="8520600" cy="572700"/>
          </a:xfrm>
          <a:prstGeom prst="rect">
            <a:avLst/>
          </a:prstGeom>
          <a:solidFill>
            <a:srgbClr val="FFFFFF"/>
          </a:solid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80000"/>
                </a:solidFill>
              </a:rPr>
              <a:t>Air </a:t>
            </a:r>
            <a:r>
              <a:rPr b="1" lang="en">
                <a:solidFill>
                  <a:srgbClr val="980000"/>
                </a:solidFill>
              </a:rPr>
              <a:t>Permits</a:t>
            </a:r>
            <a:endParaRPr b="1">
              <a:solidFill>
                <a:srgbClr val="980000"/>
              </a:solidFill>
            </a:endParaRPr>
          </a:p>
        </p:txBody>
      </p:sp>
      <p:sp>
        <p:nvSpPr>
          <p:cNvPr id="63" name="Google Shape;63;p14"/>
          <p:cNvSpPr txBox="1"/>
          <p:nvPr>
            <p:ph idx="1" type="body"/>
          </p:nvPr>
        </p:nvSpPr>
        <p:spPr>
          <a:xfrm>
            <a:off x="311700" y="1152475"/>
            <a:ext cx="8520600" cy="386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u="sng">
                <a:solidFill>
                  <a:srgbClr val="000000"/>
                </a:solidFill>
              </a:rPr>
              <a:t>Title-I Permit</a:t>
            </a:r>
            <a:endParaRPr sz="2400" u="sng">
              <a:solidFill>
                <a:srgbClr val="000000"/>
              </a:solidFill>
            </a:endParaRPr>
          </a:p>
          <a:p>
            <a:pPr indent="-381000" lvl="0" marL="457200" rtl="0" algn="l">
              <a:spcBef>
                <a:spcPts val="1600"/>
              </a:spcBef>
              <a:spcAft>
                <a:spcPts val="0"/>
              </a:spcAft>
              <a:buClr>
                <a:srgbClr val="000000"/>
              </a:buClr>
              <a:buSzPts val="2400"/>
              <a:buChar char="●"/>
            </a:pPr>
            <a:r>
              <a:rPr lang="en" sz="2400">
                <a:solidFill>
                  <a:srgbClr val="000000"/>
                </a:solidFill>
              </a:rPr>
              <a:t>Construction permits</a:t>
            </a:r>
            <a:endParaRPr sz="2400">
              <a:solidFill>
                <a:srgbClr val="000000"/>
              </a:solidFill>
            </a:endParaRPr>
          </a:p>
          <a:p>
            <a:pPr indent="-381000" lvl="0" marL="457200" rtl="0" algn="l">
              <a:spcBef>
                <a:spcPts val="0"/>
              </a:spcBef>
              <a:spcAft>
                <a:spcPts val="0"/>
              </a:spcAft>
              <a:buClr>
                <a:srgbClr val="000000"/>
              </a:buClr>
              <a:buSzPts val="2400"/>
              <a:buChar char="●"/>
            </a:pPr>
            <a:r>
              <a:rPr lang="en" sz="2400">
                <a:solidFill>
                  <a:srgbClr val="000000"/>
                </a:solidFill>
              </a:rPr>
              <a:t>Minor source specific</a:t>
            </a:r>
            <a:endParaRPr sz="2400">
              <a:solidFill>
                <a:srgbClr val="000000"/>
              </a:solidFill>
            </a:endParaRPr>
          </a:p>
          <a:p>
            <a:pPr indent="0" lvl="0" marL="0" rtl="0" algn="l">
              <a:spcBef>
                <a:spcPts val="1600"/>
              </a:spcBef>
              <a:spcAft>
                <a:spcPts val="0"/>
              </a:spcAft>
              <a:buNone/>
            </a:pPr>
            <a:r>
              <a:rPr lang="en" sz="2400" u="sng">
                <a:solidFill>
                  <a:srgbClr val="000000"/>
                </a:solidFill>
              </a:rPr>
              <a:t>Title-V Operating Permit</a:t>
            </a:r>
            <a:endParaRPr sz="2400" u="sng">
              <a:solidFill>
                <a:srgbClr val="000000"/>
              </a:solidFill>
            </a:endParaRPr>
          </a:p>
          <a:p>
            <a:pPr indent="-381000" lvl="0" marL="457200" rtl="0" algn="l">
              <a:spcBef>
                <a:spcPts val="1600"/>
              </a:spcBef>
              <a:spcAft>
                <a:spcPts val="0"/>
              </a:spcAft>
              <a:buClr>
                <a:srgbClr val="000000"/>
              </a:buClr>
              <a:buSzPts val="2400"/>
              <a:buChar char="●"/>
            </a:pPr>
            <a:r>
              <a:rPr lang="en" sz="2400">
                <a:solidFill>
                  <a:srgbClr val="000000"/>
                </a:solidFill>
              </a:rPr>
              <a:t>New Source Review permits</a:t>
            </a:r>
            <a:endParaRPr sz="2400">
              <a:solidFill>
                <a:srgbClr val="000000"/>
              </a:solidFill>
            </a:endParaRPr>
          </a:p>
          <a:p>
            <a:pPr indent="-381000" lvl="1" marL="914400" rtl="0" algn="l">
              <a:spcBef>
                <a:spcPts val="0"/>
              </a:spcBef>
              <a:spcAft>
                <a:spcPts val="0"/>
              </a:spcAft>
              <a:buClr>
                <a:srgbClr val="000000"/>
              </a:buClr>
              <a:buSzPts val="2400"/>
              <a:buChar char="○"/>
            </a:pPr>
            <a:r>
              <a:rPr lang="en" sz="2400">
                <a:solidFill>
                  <a:srgbClr val="000000"/>
                </a:solidFill>
              </a:rPr>
              <a:t>Prevention of Significant Deterioration (PSD) permit</a:t>
            </a:r>
            <a:endParaRPr sz="2400">
              <a:solidFill>
                <a:srgbClr val="000000"/>
              </a:solidFill>
            </a:endParaRPr>
          </a:p>
          <a:p>
            <a:pPr indent="-381000" lvl="1" marL="914400" rtl="0" algn="l">
              <a:spcBef>
                <a:spcPts val="0"/>
              </a:spcBef>
              <a:spcAft>
                <a:spcPts val="0"/>
              </a:spcAft>
              <a:buClr>
                <a:srgbClr val="000000"/>
              </a:buClr>
              <a:buSzPts val="2400"/>
              <a:buChar char="○"/>
            </a:pPr>
            <a:r>
              <a:rPr lang="en" sz="2400">
                <a:solidFill>
                  <a:srgbClr val="000000"/>
                </a:solidFill>
              </a:rPr>
              <a:t>Nonattainment NSR permit</a:t>
            </a:r>
            <a:endParaRPr sz="24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pic>
        <p:nvPicPr>
          <p:cNvPr id="68" name="Google Shape;68;p15"/>
          <p:cNvPicPr preferRelativeResize="0"/>
          <p:nvPr/>
        </p:nvPicPr>
        <p:blipFill rotWithShape="1">
          <a:blip r:embed="rId3">
            <a:alphaModFix amt="28000"/>
          </a:blip>
          <a:srcRect b="15325" l="0" r="0" t="0"/>
          <a:stretch/>
        </p:blipFill>
        <p:spPr>
          <a:xfrm>
            <a:off x="0" y="1"/>
            <a:ext cx="9144000" cy="5143500"/>
          </a:xfrm>
          <a:prstGeom prst="rect">
            <a:avLst/>
          </a:prstGeom>
          <a:noFill/>
          <a:ln>
            <a:noFill/>
          </a:ln>
        </p:spPr>
      </p:pic>
      <p:sp>
        <p:nvSpPr>
          <p:cNvPr id="69" name="Google Shape;69;p15"/>
          <p:cNvSpPr txBox="1"/>
          <p:nvPr>
            <p:ph type="title"/>
          </p:nvPr>
        </p:nvSpPr>
        <p:spPr>
          <a:xfrm>
            <a:off x="311700" y="445025"/>
            <a:ext cx="8520600" cy="572700"/>
          </a:xfrm>
          <a:prstGeom prst="rect">
            <a:avLst/>
          </a:prstGeom>
          <a:solidFill>
            <a:srgbClr val="FFFFFF"/>
          </a:solidFill>
          <a:ln cap="flat" cmpd="sng" w="9525">
            <a:solidFill>
              <a:srgbClr val="4A86E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A86E8"/>
                </a:solidFill>
              </a:rPr>
              <a:t>Title V Applicable</a:t>
            </a:r>
            <a:endParaRPr b="1">
              <a:solidFill>
                <a:srgbClr val="4A86E8"/>
              </a:solidFill>
            </a:endParaRPr>
          </a:p>
        </p:txBody>
      </p:sp>
      <p:sp>
        <p:nvSpPr>
          <p:cNvPr id="70" name="Google Shape;70;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Char char="●"/>
            </a:pPr>
            <a:r>
              <a:rPr lang="en" sz="2400">
                <a:solidFill>
                  <a:srgbClr val="000000"/>
                </a:solidFill>
              </a:rPr>
              <a:t>Any major source with actual (or potential) emission levels at (or above) the major source threshold. 100 tons/year</a:t>
            </a:r>
            <a:endParaRPr sz="2400">
              <a:solidFill>
                <a:srgbClr val="000000"/>
              </a:solidFill>
            </a:endParaRPr>
          </a:p>
          <a:p>
            <a:pPr indent="-381000" lvl="0" marL="457200" rtl="0" algn="l">
              <a:spcBef>
                <a:spcPts val="0"/>
              </a:spcBef>
              <a:spcAft>
                <a:spcPts val="0"/>
              </a:spcAft>
              <a:buClr>
                <a:srgbClr val="000000"/>
              </a:buClr>
              <a:buSzPts val="2400"/>
              <a:buChar char="●"/>
            </a:pPr>
            <a:r>
              <a:rPr lang="en" sz="2400">
                <a:solidFill>
                  <a:srgbClr val="000000"/>
                </a:solidFill>
              </a:rPr>
              <a:t>Lower thresholds do apply to areas classified as nonattainment. </a:t>
            </a:r>
            <a:endParaRPr sz="2400">
              <a:solidFill>
                <a:srgbClr val="000000"/>
              </a:solidFill>
            </a:endParaRPr>
          </a:p>
          <a:p>
            <a:pPr indent="-381000" lvl="0" marL="457200" rtl="0" algn="l">
              <a:spcBef>
                <a:spcPts val="0"/>
              </a:spcBef>
              <a:spcAft>
                <a:spcPts val="0"/>
              </a:spcAft>
              <a:buClr>
                <a:srgbClr val="000000"/>
              </a:buClr>
              <a:buSzPts val="2400"/>
              <a:buChar char="●"/>
            </a:pPr>
            <a:r>
              <a:rPr lang="en" sz="2400">
                <a:solidFill>
                  <a:srgbClr val="000000"/>
                </a:solidFill>
              </a:rPr>
              <a:t>Specific thresholds exist for HAPs</a:t>
            </a:r>
            <a:endParaRPr sz="2400">
              <a:solidFill>
                <a:srgbClr val="000000"/>
              </a:solidFill>
            </a:endParaRPr>
          </a:p>
          <a:p>
            <a:pPr indent="-381000" lvl="1" marL="914400" rtl="0" algn="l">
              <a:spcBef>
                <a:spcPts val="0"/>
              </a:spcBef>
              <a:spcAft>
                <a:spcPts val="0"/>
              </a:spcAft>
              <a:buClr>
                <a:srgbClr val="000000"/>
              </a:buClr>
              <a:buSzPts val="2400"/>
              <a:buChar char="○"/>
            </a:pPr>
            <a:r>
              <a:rPr lang="en" sz="2400">
                <a:solidFill>
                  <a:srgbClr val="000000"/>
                </a:solidFill>
              </a:rPr>
              <a:t>I don’t care for asbestos and I don’t care for methyl tertiary butyl ether</a:t>
            </a:r>
            <a:endParaRPr sz="2400">
              <a:solidFill>
                <a:srgbClr val="000000"/>
              </a:solidFill>
            </a:endParaRPr>
          </a:p>
          <a:p>
            <a:pPr indent="0" lvl="0" marL="0" rtl="0" algn="l">
              <a:spcBef>
                <a:spcPts val="1600"/>
              </a:spcBef>
              <a:spcAft>
                <a:spcPts val="1600"/>
              </a:spcAft>
              <a:buNone/>
            </a:pPr>
            <a:r>
              <a:t/>
            </a:r>
            <a:endParaRPr sz="240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pic>
        <p:nvPicPr>
          <p:cNvPr id="75" name="Google Shape;75;p16"/>
          <p:cNvPicPr preferRelativeResize="0"/>
          <p:nvPr/>
        </p:nvPicPr>
        <p:blipFill rotWithShape="1">
          <a:blip r:embed="rId3">
            <a:alphaModFix amt="28000"/>
          </a:blip>
          <a:srcRect b="9999" l="0" r="0" t="0"/>
          <a:stretch/>
        </p:blipFill>
        <p:spPr>
          <a:xfrm>
            <a:off x="0" y="0"/>
            <a:ext cx="9144000" cy="5143500"/>
          </a:xfrm>
          <a:prstGeom prst="rect">
            <a:avLst/>
          </a:prstGeom>
          <a:noFill/>
          <a:ln>
            <a:noFill/>
          </a:ln>
        </p:spPr>
      </p:pic>
      <p:sp>
        <p:nvSpPr>
          <p:cNvPr id="76" name="Google Shape;76;p16"/>
          <p:cNvSpPr txBox="1"/>
          <p:nvPr>
            <p:ph type="title"/>
          </p:nvPr>
        </p:nvSpPr>
        <p:spPr>
          <a:xfrm>
            <a:off x="311700" y="445025"/>
            <a:ext cx="8520600" cy="572700"/>
          </a:xfrm>
          <a:prstGeom prst="rect">
            <a:avLst/>
          </a:prstGeom>
          <a:solidFill>
            <a:srgbClr val="FFFFFF"/>
          </a:solidFill>
          <a:ln cap="flat" cmpd="sng" w="9525">
            <a:solidFill>
              <a:srgbClr val="4A86E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A86E8"/>
                </a:solidFill>
              </a:rPr>
              <a:t>Title V Applicable</a:t>
            </a:r>
            <a:r>
              <a:rPr b="1" lang="en">
                <a:solidFill>
                  <a:srgbClr val="4A86E8"/>
                </a:solidFill>
              </a:rPr>
              <a:t> (continued)</a:t>
            </a:r>
            <a:endParaRPr b="1">
              <a:solidFill>
                <a:srgbClr val="4A86E8"/>
              </a:solidFill>
            </a:endParaRPr>
          </a:p>
        </p:txBody>
      </p:sp>
      <p:sp>
        <p:nvSpPr>
          <p:cNvPr id="77" name="Google Shape;77;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Char char="●"/>
            </a:pPr>
            <a:r>
              <a:rPr lang="en" sz="2400">
                <a:solidFill>
                  <a:srgbClr val="000000"/>
                </a:solidFill>
              </a:rPr>
              <a:t>HAP (continued)</a:t>
            </a:r>
            <a:endParaRPr sz="2400">
              <a:solidFill>
                <a:srgbClr val="000000"/>
              </a:solidFill>
            </a:endParaRPr>
          </a:p>
          <a:p>
            <a:pPr indent="-381000" lvl="1" marL="914400" rtl="0" algn="l">
              <a:spcBef>
                <a:spcPts val="0"/>
              </a:spcBef>
              <a:spcAft>
                <a:spcPts val="0"/>
              </a:spcAft>
              <a:buClr>
                <a:srgbClr val="000000"/>
              </a:buClr>
              <a:buSzPts val="2400"/>
              <a:buChar char="○"/>
            </a:pPr>
            <a:r>
              <a:rPr lang="en" sz="2400">
                <a:solidFill>
                  <a:srgbClr val="000000"/>
                </a:solidFill>
              </a:rPr>
              <a:t>Threshold for single pollutant: 10 tons/year</a:t>
            </a:r>
            <a:endParaRPr sz="2400">
              <a:solidFill>
                <a:srgbClr val="000000"/>
              </a:solidFill>
            </a:endParaRPr>
          </a:p>
          <a:p>
            <a:pPr indent="-381000" lvl="1" marL="914400" rtl="0" algn="l">
              <a:spcBef>
                <a:spcPts val="0"/>
              </a:spcBef>
              <a:spcAft>
                <a:spcPts val="0"/>
              </a:spcAft>
              <a:buClr>
                <a:srgbClr val="000000"/>
              </a:buClr>
              <a:buSzPts val="2400"/>
              <a:buChar char="○"/>
            </a:pPr>
            <a:r>
              <a:rPr lang="en" sz="2400">
                <a:solidFill>
                  <a:srgbClr val="000000"/>
                </a:solidFill>
              </a:rPr>
              <a:t>Any combination of multiple pollutants: 25 tons/year</a:t>
            </a:r>
            <a:endParaRPr sz="2400">
              <a:solidFill>
                <a:srgbClr val="000000"/>
              </a:solidFill>
            </a:endParaRPr>
          </a:p>
          <a:p>
            <a:pPr indent="-381000" lvl="0" marL="457200" rtl="0" algn="l">
              <a:spcBef>
                <a:spcPts val="0"/>
              </a:spcBef>
              <a:spcAft>
                <a:spcPts val="0"/>
              </a:spcAft>
              <a:buClr>
                <a:srgbClr val="000000"/>
              </a:buClr>
              <a:buSzPts val="2400"/>
              <a:buChar char="●"/>
            </a:pPr>
            <a:r>
              <a:rPr lang="en" sz="2400">
                <a:solidFill>
                  <a:srgbClr val="000000"/>
                </a:solidFill>
              </a:rPr>
              <a:t>Permits under the New Source Review Program</a:t>
            </a:r>
            <a:endParaRPr sz="2400">
              <a:solidFill>
                <a:srgbClr val="000000"/>
              </a:solidFill>
            </a:endParaRPr>
          </a:p>
          <a:p>
            <a:pPr indent="-381000" lvl="1" marL="914400" rtl="0" algn="l">
              <a:spcBef>
                <a:spcPts val="0"/>
              </a:spcBef>
              <a:spcAft>
                <a:spcPts val="0"/>
              </a:spcAft>
              <a:buClr>
                <a:srgbClr val="000000"/>
              </a:buClr>
              <a:buSzPts val="2400"/>
              <a:buChar char="○"/>
            </a:pPr>
            <a:r>
              <a:rPr lang="en" sz="2400">
                <a:solidFill>
                  <a:srgbClr val="000000"/>
                </a:solidFill>
              </a:rPr>
              <a:t>Prevention of Significant Deterioration (PSD) permit</a:t>
            </a:r>
            <a:endParaRPr sz="2400">
              <a:solidFill>
                <a:srgbClr val="000000"/>
              </a:solidFill>
            </a:endParaRPr>
          </a:p>
          <a:p>
            <a:pPr indent="-381000" lvl="2" marL="1371600" rtl="0" algn="l">
              <a:spcBef>
                <a:spcPts val="0"/>
              </a:spcBef>
              <a:spcAft>
                <a:spcPts val="0"/>
              </a:spcAft>
              <a:buClr>
                <a:srgbClr val="000000"/>
              </a:buClr>
              <a:buSzPts val="2400"/>
              <a:buChar char="■"/>
            </a:pPr>
            <a:r>
              <a:rPr lang="en" sz="2400">
                <a:solidFill>
                  <a:srgbClr val="000000"/>
                </a:solidFill>
              </a:rPr>
              <a:t>Attainment or unclassifiable areas</a:t>
            </a:r>
            <a:endParaRPr sz="2400">
              <a:solidFill>
                <a:srgbClr val="000000"/>
              </a:solidFill>
            </a:endParaRPr>
          </a:p>
          <a:p>
            <a:pPr indent="-381000" lvl="1" marL="914400" rtl="0" algn="l">
              <a:spcBef>
                <a:spcPts val="0"/>
              </a:spcBef>
              <a:spcAft>
                <a:spcPts val="0"/>
              </a:spcAft>
              <a:buClr>
                <a:srgbClr val="000000"/>
              </a:buClr>
              <a:buSzPts val="2400"/>
              <a:buChar char="○"/>
            </a:pPr>
            <a:r>
              <a:rPr lang="en" sz="2400">
                <a:solidFill>
                  <a:srgbClr val="000000"/>
                </a:solidFill>
              </a:rPr>
              <a:t>Nonattainment NSR permit</a:t>
            </a:r>
            <a:endParaRPr sz="240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pic>
        <p:nvPicPr>
          <p:cNvPr id="82" name="Google Shape;82;p17"/>
          <p:cNvPicPr preferRelativeResize="0"/>
          <p:nvPr/>
        </p:nvPicPr>
        <p:blipFill rotWithShape="1">
          <a:blip r:embed="rId3">
            <a:alphaModFix amt="28000"/>
          </a:blip>
          <a:srcRect b="29686" l="0" r="0" t="0"/>
          <a:stretch/>
        </p:blipFill>
        <p:spPr>
          <a:xfrm>
            <a:off x="0" y="0"/>
            <a:ext cx="9144000" cy="5143500"/>
          </a:xfrm>
          <a:prstGeom prst="rect">
            <a:avLst/>
          </a:prstGeom>
          <a:noFill/>
          <a:ln>
            <a:noFill/>
          </a:ln>
        </p:spPr>
      </p:pic>
      <p:sp>
        <p:nvSpPr>
          <p:cNvPr id="83" name="Google Shape;83;p17"/>
          <p:cNvSpPr txBox="1"/>
          <p:nvPr>
            <p:ph type="title"/>
          </p:nvPr>
        </p:nvSpPr>
        <p:spPr>
          <a:xfrm>
            <a:off x="311700" y="445025"/>
            <a:ext cx="8520600" cy="572700"/>
          </a:xfrm>
          <a:prstGeom prst="rect">
            <a:avLst/>
          </a:prstGeom>
          <a:solidFill>
            <a:srgbClr val="FFFFFF"/>
          </a:solidFill>
          <a:ln cap="flat" cmpd="sng" w="9525">
            <a:solidFill>
              <a:srgbClr val="4A86E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A86E8"/>
                </a:solidFill>
              </a:rPr>
              <a:t>Title V Applicable</a:t>
            </a:r>
            <a:r>
              <a:rPr b="1" lang="en">
                <a:solidFill>
                  <a:srgbClr val="4A86E8"/>
                </a:solidFill>
              </a:rPr>
              <a:t> (continued)</a:t>
            </a:r>
            <a:endParaRPr b="1">
              <a:solidFill>
                <a:srgbClr val="4A86E8"/>
              </a:solidFill>
            </a:endParaRPr>
          </a:p>
        </p:txBody>
      </p:sp>
      <p:sp>
        <p:nvSpPr>
          <p:cNvPr id="84" name="Google Shape;84;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Char char="●"/>
            </a:pPr>
            <a:r>
              <a:rPr lang="en" sz="2400">
                <a:solidFill>
                  <a:srgbClr val="000000"/>
                </a:solidFill>
              </a:rPr>
              <a:t>Affected Sources under Acid Rain Rules (est. under 1990 CAAA)</a:t>
            </a:r>
            <a:endParaRPr sz="2400">
              <a:solidFill>
                <a:srgbClr val="000000"/>
              </a:solidFill>
            </a:endParaRPr>
          </a:p>
          <a:p>
            <a:pPr indent="-381000" lvl="1" marL="914400" rtl="0" algn="l">
              <a:spcBef>
                <a:spcPts val="0"/>
              </a:spcBef>
              <a:spcAft>
                <a:spcPts val="0"/>
              </a:spcAft>
              <a:buClr>
                <a:srgbClr val="000000"/>
              </a:buClr>
              <a:buSzPts val="2400"/>
              <a:buChar char="○"/>
            </a:pPr>
            <a:r>
              <a:rPr lang="en" sz="2400">
                <a:solidFill>
                  <a:srgbClr val="000000"/>
                </a:solidFill>
              </a:rPr>
              <a:t>Reduction of SO</a:t>
            </a:r>
            <a:r>
              <a:rPr baseline="-25000" lang="en" sz="2400">
                <a:solidFill>
                  <a:srgbClr val="000000"/>
                </a:solidFill>
              </a:rPr>
              <a:t>2</a:t>
            </a:r>
            <a:r>
              <a:rPr lang="en" sz="2400">
                <a:solidFill>
                  <a:srgbClr val="000000"/>
                </a:solidFill>
              </a:rPr>
              <a:t> and NO</a:t>
            </a:r>
            <a:r>
              <a:rPr baseline="-25000" lang="en" sz="2400">
                <a:solidFill>
                  <a:srgbClr val="000000"/>
                </a:solidFill>
              </a:rPr>
              <a:t>x</a:t>
            </a:r>
            <a:r>
              <a:rPr lang="en" sz="2400">
                <a:solidFill>
                  <a:srgbClr val="000000"/>
                </a:solidFill>
              </a:rPr>
              <a:t> </a:t>
            </a:r>
            <a:endParaRPr sz="2400">
              <a:solidFill>
                <a:srgbClr val="000000"/>
              </a:solidFill>
            </a:endParaRPr>
          </a:p>
          <a:p>
            <a:pPr indent="-381000" lvl="1" marL="914400" rtl="0" algn="l">
              <a:spcBef>
                <a:spcPts val="0"/>
              </a:spcBef>
              <a:spcAft>
                <a:spcPts val="0"/>
              </a:spcAft>
              <a:buClr>
                <a:srgbClr val="000000"/>
              </a:buClr>
              <a:buSzPts val="2400"/>
              <a:buChar char="○"/>
            </a:pPr>
            <a:r>
              <a:rPr lang="en" sz="2400">
                <a:solidFill>
                  <a:srgbClr val="000000"/>
                </a:solidFill>
              </a:rPr>
              <a:t>Permanent cap on SO</a:t>
            </a:r>
            <a:r>
              <a:rPr baseline="-25000" lang="en" sz="2400">
                <a:solidFill>
                  <a:srgbClr val="000000"/>
                </a:solidFill>
              </a:rPr>
              <a:t>2</a:t>
            </a:r>
            <a:r>
              <a:rPr lang="en" sz="2400">
                <a:solidFill>
                  <a:srgbClr val="000000"/>
                </a:solidFill>
              </a:rPr>
              <a:t> emissions from EGUs</a:t>
            </a:r>
            <a:endParaRPr sz="2400">
              <a:solidFill>
                <a:srgbClr val="000000"/>
              </a:solidFill>
            </a:endParaRPr>
          </a:p>
          <a:p>
            <a:pPr indent="-381000" lvl="2" marL="1371600" rtl="0" algn="l">
              <a:spcBef>
                <a:spcPts val="0"/>
              </a:spcBef>
              <a:spcAft>
                <a:spcPts val="0"/>
              </a:spcAft>
              <a:buClr>
                <a:srgbClr val="000000"/>
              </a:buClr>
              <a:buSzPts val="2400"/>
              <a:buChar char="■"/>
            </a:pPr>
            <a:r>
              <a:rPr lang="en" sz="2400">
                <a:solidFill>
                  <a:srgbClr val="000000"/>
                </a:solidFill>
              </a:rPr>
              <a:t>In 2010, the cap was set to 8.95mil tons</a:t>
            </a:r>
            <a:endParaRPr sz="2400">
              <a:solidFill>
                <a:srgbClr val="000000"/>
              </a:solidFill>
            </a:endParaRPr>
          </a:p>
          <a:p>
            <a:pPr indent="-381000" lvl="1" marL="914400" rtl="0" algn="l">
              <a:spcBef>
                <a:spcPts val="0"/>
              </a:spcBef>
              <a:spcAft>
                <a:spcPts val="0"/>
              </a:spcAft>
              <a:buClr>
                <a:srgbClr val="000000"/>
              </a:buClr>
              <a:buSzPts val="2400"/>
              <a:buChar char="○"/>
            </a:pPr>
            <a:r>
              <a:rPr lang="en" sz="2400">
                <a:solidFill>
                  <a:srgbClr val="000000"/>
                </a:solidFill>
              </a:rPr>
              <a:t>NO</a:t>
            </a:r>
            <a:r>
              <a:rPr baseline="-25000" lang="en" sz="2400">
                <a:solidFill>
                  <a:srgbClr val="000000"/>
                </a:solidFill>
              </a:rPr>
              <a:t>x</a:t>
            </a:r>
            <a:r>
              <a:rPr lang="en" sz="2400">
                <a:solidFill>
                  <a:srgbClr val="000000"/>
                </a:solidFill>
              </a:rPr>
              <a:t> reductions are based on a traditional, rate-based regulatory system</a:t>
            </a:r>
            <a:endParaRPr sz="24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pic>
        <p:nvPicPr>
          <p:cNvPr id="89" name="Google Shape;89;p18"/>
          <p:cNvPicPr preferRelativeResize="0"/>
          <p:nvPr/>
        </p:nvPicPr>
        <p:blipFill rotWithShape="1">
          <a:blip r:embed="rId3">
            <a:alphaModFix amt="28000"/>
          </a:blip>
          <a:srcRect b="15540" l="0" r="0" t="0"/>
          <a:stretch/>
        </p:blipFill>
        <p:spPr>
          <a:xfrm>
            <a:off x="0" y="2"/>
            <a:ext cx="9144000" cy="5143500"/>
          </a:xfrm>
          <a:prstGeom prst="rect">
            <a:avLst/>
          </a:prstGeom>
          <a:noFill/>
          <a:ln>
            <a:noFill/>
          </a:ln>
        </p:spPr>
      </p:pic>
      <p:sp>
        <p:nvSpPr>
          <p:cNvPr id="90" name="Google Shape;90;p18"/>
          <p:cNvSpPr txBox="1"/>
          <p:nvPr>
            <p:ph type="title"/>
          </p:nvPr>
        </p:nvSpPr>
        <p:spPr>
          <a:xfrm>
            <a:off x="311700" y="445025"/>
            <a:ext cx="8520600" cy="572700"/>
          </a:xfrm>
          <a:prstGeom prst="rect">
            <a:avLst/>
          </a:prstGeom>
          <a:solidFill>
            <a:srgbClr val="FFFFFF"/>
          </a:solidFill>
          <a:ln cap="flat" cmpd="sng" w="9525">
            <a:solidFill>
              <a:srgbClr val="4A86E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A86E8"/>
                </a:solidFill>
              </a:rPr>
              <a:t>Title V Applicable (continued)</a:t>
            </a:r>
            <a:endParaRPr b="1">
              <a:solidFill>
                <a:srgbClr val="4A86E8"/>
              </a:solidFill>
            </a:endParaRPr>
          </a:p>
        </p:txBody>
      </p:sp>
      <p:sp>
        <p:nvSpPr>
          <p:cNvPr id="91" name="Google Shape;91;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Char char="●"/>
            </a:pPr>
            <a:r>
              <a:rPr lang="en" sz="2400">
                <a:solidFill>
                  <a:srgbClr val="000000"/>
                </a:solidFill>
              </a:rPr>
              <a:t>Solid Waste Incineration Units (under Section 129 of the CAA)</a:t>
            </a:r>
            <a:endParaRPr sz="2400">
              <a:solidFill>
                <a:srgbClr val="000000"/>
              </a:solidFill>
            </a:endParaRPr>
          </a:p>
          <a:p>
            <a:pPr indent="-381000" lvl="1" marL="914400" rtl="0" algn="l">
              <a:spcBef>
                <a:spcPts val="0"/>
              </a:spcBef>
              <a:spcAft>
                <a:spcPts val="0"/>
              </a:spcAft>
              <a:buClr>
                <a:srgbClr val="000000"/>
              </a:buClr>
              <a:buSzPts val="2400"/>
              <a:buChar char="○"/>
            </a:pPr>
            <a:r>
              <a:rPr lang="en" sz="2400">
                <a:solidFill>
                  <a:srgbClr val="000000"/>
                </a:solidFill>
              </a:rPr>
              <a:t>Regardless of size</a:t>
            </a:r>
            <a:endParaRPr sz="2400">
              <a:solidFill>
                <a:srgbClr val="000000"/>
              </a:solidFill>
            </a:endParaRPr>
          </a:p>
          <a:p>
            <a:pPr indent="-381000" lvl="2" marL="1371600" rtl="0" algn="l">
              <a:spcBef>
                <a:spcPts val="0"/>
              </a:spcBef>
              <a:spcAft>
                <a:spcPts val="0"/>
              </a:spcAft>
              <a:buClr>
                <a:srgbClr val="000000"/>
              </a:buClr>
              <a:buSzPts val="2400"/>
              <a:buChar char="■"/>
            </a:pPr>
            <a:r>
              <a:rPr lang="en" sz="2400">
                <a:solidFill>
                  <a:srgbClr val="000000"/>
                </a:solidFill>
              </a:rPr>
              <a:t>Municipal waste combustion</a:t>
            </a:r>
            <a:endParaRPr sz="2400">
              <a:solidFill>
                <a:srgbClr val="000000"/>
              </a:solidFill>
            </a:endParaRPr>
          </a:p>
          <a:p>
            <a:pPr indent="-381000" lvl="2" marL="1371600" rtl="0" algn="l">
              <a:spcBef>
                <a:spcPts val="0"/>
              </a:spcBef>
              <a:spcAft>
                <a:spcPts val="0"/>
              </a:spcAft>
              <a:buClr>
                <a:srgbClr val="000000"/>
              </a:buClr>
              <a:buSzPts val="2400"/>
              <a:buChar char="■"/>
            </a:pPr>
            <a:r>
              <a:rPr lang="en" sz="2400">
                <a:solidFill>
                  <a:srgbClr val="000000"/>
                </a:solidFill>
              </a:rPr>
              <a:t>Hospital/ medical/ infectious waste incinerators</a:t>
            </a:r>
            <a:endParaRPr sz="2400">
              <a:solidFill>
                <a:srgbClr val="000000"/>
              </a:solidFill>
            </a:endParaRPr>
          </a:p>
          <a:p>
            <a:pPr indent="-381000" lvl="2" marL="1371600" rtl="0" algn="l">
              <a:spcBef>
                <a:spcPts val="0"/>
              </a:spcBef>
              <a:spcAft>
                <a:spcPts val="0"/>
              </a:spcAft>
              <a:buClr>
                <a:srgbClr val="000000"/>
              </a:buClr>
              <a:buSzPts val="2400"/>
              <a:buChar char="■"/>
            </a:pPr>
            <a:r>
              <a:rPr lang="en" sz="2400">
                <a:solidFill>
                  <a:srgbClr val="000000"/>
                </a:solidFill>
              </a:rPr>
              <a:t>Commercial and industrial solid waste incinerators</a:t>
            </a:r>
            <a:endParaRPr sz="2400">
              <a:solidFill>
                <a:srgbClr val="000000"/>
              </a:solidFill>
            </a:endParaRPr>
          </a:p>
          <a:p>
            <a:pPr indent="-381000" lvl="2" marL="1371600" rtl="0" algn="l">
              <a:spcBef>
                <a:spcPts val="0"/>
              </a:spcBef>
              <a:spcAft>
                <a:spcPts val="0"/>
              </a:spcAft>
              <a:buClr>
                <a:srgbClr val="000000"/>
              </a:buClr>
              <a:buSzPts val="2400"/>
              <a:buChar char="■"/>
            </a:pPr>
            <a:r>
              <a:rPr lang="en" sz="2400">
                <a:solidFill>
                  <a:srgbClr val="000000"/>
                </a:solidFill>
              </a:rPr>
              <a:t>Other solid waste incinerators</a:t>
            </a:r>
            <a:endParaRPr sz="2400">
              <a:solidFill>
                <a:srgbClr val="000000"/>
              </a:solidFill>
            </a:endParaRPr>
          </a:p>
          <a:p>
            <a:pPr indent="-381000" lvl="2" marL="1371600" rtl="0" algn="l">
              <a:spcBef>
                <a:spcPts val="0"/>
              </a:spcBef>
              <a:spcAft>
                <a:spcPts val="0"/>
              </a:spcAft>
              <a:buClr>
                <a:srgbClr val="000000"/>
              </a:buClr>
              <a:buSzPts val="2400"/>
              <a:buChar char="■"/>
            </a:pPr>
            <a:r>
              <a:rPr lang="en" sz="2400">
                <a:solidFill>
                  <a:srgbClr val="000000"/>
                </a:solidFill>
              </a:rPr>
              <a:t>Sewage sludge incinerators</a:t>
            </a:r>
            <a:endParaRPr sz="240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pic>
        <p:nvPicPr>
          <p:cNvPr id="96" name="Google Shape;96;p19"/>
          <p:cNvPicPr preferRelativeResize="0"/>
          <p:nvPr/>
        </p:nvPicPr>
        <p:blipFill>
          <a:blip r:embed="rId3">
            <a:alphaModFix amt="28000"/>
          </a:blip>
          <a:stretch>
            <a:fillRect/>
          </a:stretch>
        </p:blipFill>
        <p:spPr>
          <a:xfrm>
            <a:off x="0" y="0"/>
            <a:ext cx="9144000" cy="5143500"/>
          </a:xfrm>
          <a:prstGeom prst="rect">
            <a:avLst/>
          </a:prstGeom>
          <a:noFill/>
          <a:ln>
            <a:noFill/>
          </a:ln>
        </p:spPr>
      </p:pic>
      <p:sp>
        <p:nvSpPr>
          <p:cNvPr id="97" name="Google Shape;97;p19"/>
          <p:cNvSpPr txBox="1"/>
          <p:nvPr>
            <p:ph type="title"/>
          </p:nvPr>
        </p:nvSpPr>
        <p:spPr>
          <a:xfrm>
            <a:off x="311700" y="445025"/>
            <a:ext cx="8520600" cy="572700"/>
          </a:xfrm>
          <a:prstGeom prst="rect">
            <a:avLst/>
          </a:prstGeom>
          <a:solidFill>
            <a:srgbClr val="FFFFFF"/>
          </a:solidFill>
          <a:ln cap="flat" cmpd="sng" w="9525">
            <a:solidFill>
              <a:srgbClr val="4A86E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4A86E8"/>
                </a:solidFill>
              </a:rPr>
              <a:t>Title V Applicable (continued)</a:t>
            </a:r>
            <a:endParaRPr b="1">
              <a:solidFill>
                <a:srgbClr val="4A86E8"/>
              </a:solidFill>
            </a:endParaRPr>
          </a:p>
          <a:p>
            <a:pPr indent="0" lvl="0" marL="0" rtl="0" algn="l">
              <a:spcBef>
                <a:spcPts val="0"/>
              </a:spcBef>
              <a:spcAft>
                <a:spcPts val="0"/>
              </a:spcAft>
              <a:buNone/>
            </a:pPr>
            <a:r>
              <a:t/>
            </a:r>
            <a:endParaRPr>
              <a:solidFill>
                <a:srgbClr val="4A86E8"/>
              </a:solidFill>
            </a:endParaRPr>
          </a:p>
        </p:txBody>
      </p:sp>
      <p:sp>
        <p:nvSpPr>
          <p:cNvPr id="98" name="Google Shape;98;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Char char="●"/>
            </a:pPr>
            <a:r>
              <a:rPr lang="en" sz="2400">
                <a:solidFill>
                  <a:srgbClr val="000000"/>
                </a:solidFill>
              </a:rPr>
              <a:t>Non-Major Sources (subject to NESHAP)</a:t>
            </a:r>
            <a:endParaRPr sz="2400">
              <a:solidFill>
                <a:srgbClr val="000000"/>
              </a:solidFill>
            </a:endParaRPr>
          </a:p>
          <a:p>
            <a:pPr indent="-381000" lvl="1" marL="914400" rtl="0" algn="l">
              <a:spcBef>
                <a:spcPts val="0"/>
              </a:spcBef>
              <a:spcAft>
                <a:spcPts val="0"/>
              </a:spcAft>
              <a:buClr>
                <a:srgbClr val="000000"/>
              </a:buClr>
              <a:buSzPts val="2400"/>
              <a:buChar char="○"/>
            </a:pPr>
            <a:r>
              <a:rPr lang="en" sz="2400">
                <a:solidFill>
                  <a:srgbClr val="000000"/>
                </a:solidFill>
              </a:rPr>
              <a:t>E.g. : hazardous waste combustors, portland cement manufacturers, secondary lead smelters, glass manufacturing,...</a:t>
            </a:r>
            <a:endParaRPr sz="2400">
              <a:solidFill>
                <a:srgbClr val="000000"/>
              </a:solidFill>
            </a:endParaRPr>
          </a:p>
          <a:p>
            <a:pPr indent="-381000" lvl="0" marL="457200" rtl="0" algn="l">
              <a:spcBef>
                <a:spcPts val="0"/>
              </a:spcBef>
              <a:spcAft>
                <a:spcPts val="0"/>
              </a:spcAft>
              <a:buClr>
                <a:srgbClr val="000000"/>
              </a:buClr>
              <a:buSzPts val="2400"/>
              <a:buChar char="●"/>
            </a:pPr>
            <a:r>
              <a:rPr lang="en" sz="2400">
                <a:solidFill>
                  <a:srgbClr val="000000"/>
                </a:solidFill>
              </a:rPr>
              <a:t>Certain Synthetic Minor Sources</a:t>
            </a:r>
            <a:endParaRPr sz="2400">
              <a:solidFill>
                <a:srgbClr val="000000"/>
              </a:solidFill>
            </a:endParaRPr>
          </a:p>
          <a:p>
            <a:pPr indent="-381000" lvl="1" marL="914400" rtl="0" algn="l">
              <a:spcBef>
                <a:spcPts val="0"/>
              </a:spcBef>
              <a:spcAft>
                <a:spcPts val="0"/>
              </a:spcAft>
              <a:buClr>
                <a:srgbClr val="000000"/>
              </a:buClr>
              <a:buSzPts val="2400"/>
              <a:buChar char="○"/>
            </a:pPr>
            <a:r>
              <a:rPr lang="en" sz="2400">
                <a:solidFill>
                  <a:srgbClr val="000000"/>
                </a:solidFill>
              </a:rPr>
              <a:t>Chemical manufacturing (i.e. agricultural chemicals and pesticides, </a:t>
            </a:r>
            <a:r>
              <a:rPr lang="en" sz="2400">
                <a:solidFill>
                  <a:srgbClr val="000000"/>
                </a:solidFill>
              </a:rPr>
              <a:t>pharmaceutical, synthetic rubber manufacturing, etc.)</a:t>
            </a:r>
            <a:r>
              <a:rPr lang="en" sz="2400">
                <a:solidFill>
                  <a:srgbClr val="000000"/>
                </a:solidFill>
              </a:rPr>
              <a:t> </a:t>
            </a:r>
            <a:endParaRPr sz="240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pic>
        <p:nvPicPr>
          <p:cNvPr id="103" name="Google Shape;103;p20"/>
          <p:cNvPicPr preferRelativeResize="0"/>
          <p:nvPr/>
        </p:nvPicPr>
        <p:blipFill rotWithShape="1">
          <a:blip r:embed="rId3">
            <a:alphaModFix amt="28000"/>
          </a:blip>
          <a:srcRect b="0" l="0" r="13502" t="0"/>
          <a:stretch/>
        </p:blipFill>
        <p:spPr>
          <a:xfrm>
            <a:off x="0" y="0"/>
            <a:ext cx="9143999" cy="5143500"/>
          </a:xfrm>
          <a:prstGeom prst="rect">
            <a:avLst/>
          </a:prstGeom>
          <a:noFill/>
          <a:ln>
            <a:noFill/>
          </a:ln>
        </p:spPr>
      </p:pic>
      <p:sp>
        <p:nvSpPr>
          <p:cNvPr id="104" name="Google Shape;104;p20"/>
          <p:cNvSpPr txBox="1"/>
          <p:nvPr>
            <p:ph type="title"/>
          </p:nvPr>
        </p:nvSpPr>
        <p:spPr>
          <a:xfrm>
            <a:off x="311700" y="445025"/>
            <a:ext cx="8520600" cy="572700"/>
          </a:xfrm>
          <a:prstGeom prst="rect">
            <a:avLst/>
          </a:prstGeom>
          <a:solidFill>
            <a:srgbClr val="FFFFFF"/>
          </a:solidFill>
          <a:ln cap="flat" cmpd="sng" w="9525">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8761D"/>
                </a:solidFill>
              </a:rPr>
              <a:t>Agency Coordination</a:t>
            </a:r>
            <a:endParaRPr b="1">
              <a:solidFill>
                <a:srgbClr val="38761D"/>
              </a:solidFill>
            </a:endParaRPr>
          </a:p>
        </p:txBody>
      </p:sp>
      <p:sp>
        <p:nvSpPr>
          <p:cNvPr id="105" name="Google Shape;105;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Char char="●"/>
            </a:pPr>
            <a:r>
              <a:rPr lang="en" sz="2400">
                <a:solidFill>
                  <a:srgbClr val="000000"/>
                </a:solidFill>
              </a:rPr>
              <a:t>State, local, &amp; tribal agencies can process Title-I &amp; Title-V (for minor sources)</a:t>
            </a:r>
            <a:endParaRPr sz="2400">
              <a:solidFill>
                <a:srgbClr val="000000"/>
              </a:solidFill>
            </a:endParaRPr>
          </a:p>
          <a:p>
            <a:pPr indent="-381000" lvl="0" marL="457200" rtl="0" algn="l">
              <a:spcBef>
                <a:spcPts val="0"/>
              </a:spcBef>
              <a:spcAft>
                <a:spcPts val="0"/>
              </a:spcAft>
              <a:buClr>
                <a:srgbClr val="000000"/>
              </a:buClr>
              <a:buSzPts val="2400"/>
              <a:buChar char="●"/>
            </a:pPr>
            <a:r>
              <a:rPr lang="en" sz="2400">
                <a:solidFill>
                  <a:srgbClr val="000000"/>
                </a:solidFill>
              </a:rPr>
              <a:t>In certain cases, the EPA will process permits out of one of its ten regional offices in place of the above agencies if it does not meet the program requirements under Part 70 of the CAA. </a:t>
            </a:r>
            <a:endParaRPr sz="2400">
              <a:solidFill>
                <a:srgbClr val="000000"/>
              </a:solidFill>
            </a:endParaRPr>
          </a:p>
          <a:p>
            <a:pPr indent="-381000" lvl="0" marL="457200" rtl="0" algn="l">
              <a:spcBef>
                <a:spcPts val="0"/>
              </a:spcBef>
              <a:spcAft>
                <a:spcPts val="0"/>
              </a:spcAft>
              <a:buClr>
                <a:srgbClr val="000000"/>
              </a:buClr>
              <a:buSzPts val="2400"/>
              <a:buChar char="●"/>
            </a:pPr>
            <a:r>
              <a:rPr lang="en" sz="2400">
                <a:solidFill>
                  <a:srgbClr val="000000"/>
                </a:solidFill>
              </a:rPr>
              <a:t>The EPA will process major-source permits</a:t>
            </a:r>
            <a:endParaRPr sz="240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pic>
        <p:nvPicPr>
          <p:cNvPr id="110" name="Google Shape;110;p21"/>
          <p:cNvPicPr preferRelativeResize="0"/>
          <p:nvPr/>
        </p:nvPicPr>
        <p:blipFill rotWithShape="1">
          <a:blip r:embed="rId3">
            <a:alphaModFix amt="15000"/>
          </a:blip>
          <a:srcRect b="27886" l="0" r="0" t="0"/>
          <a:stretch/>
        </p:blipFill>
        <p:spPr>
          <a:xfrm>
            <a:off x="0" y="0"/>
            <a:ext cx="9144000" cy="5143499"/>
          </a:xfrm>
          <a:prstGeom prst="rect">
            <a:avLst/>
          </a:prstGeom>
          <a:noFill/>
          <a:ln>
            <a:noFill/>
          </a:ln>
        </p:spPr>
      </p:pic>
      <p:sp>
        <p:nvSpPr>
          <p:cNvPr id="111" name="Google Shape;111;p21"/>
          <p:cNvSpPr txBox="1"/>
          <p:nvPr>
            <p:ph type="title"/>
          </p:nvPr>
        </p:nvSpPr>
        <p:spPr>
          <a:xfrm>
            <a:off x="311700" y="445025"/>
            <a:ext cx="8520600" cy="572700"/>
          </a:xfrm>
          <a:prstGeom prst="rect">
            <a:avLst/>
          </a:prstGeom>
          <a:solidFill>
            <a:srgbClr val="FFFFFF"/>
          </a:solidFill>
          <a:ln cap="flat" cmpd="sng" w="9525">
            <a:solidFill>
              <a:srgbClr val="741B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741B47"/>
                </a:solidFill>
              </a:rPr>
              <a:t>Necessary Information</a:t>
            </a:r>
            <a:endParaRPr b="1">
              <a:solidFill>
                <a:srgbClr val="741B47"/>
              </a:solidFill>
            </a:endParaRPr>
          </a:p>
        </p:txBody>
      </p:sp>
      <p:sp>
        <p:nvSpPr>
          <p:cNvPr id="112" name="Google Shape;112;p21"/>
          <p:cNvSpPr txBox="1"/>
          <p:nvPr>
            <p:ph idx="1" type="body"/>
          </p:nvPr>
        </p:nvSpPr>
        <p:spPr>
          <a:xfrm>
            <a:off x="311700" y="1152475"/>
            <a:ext cx="8520600" cy="38685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Char char="●"/>
            </a:pPr>
            <a:r>
              <a:rPr lang="en" sz="2400">
                <a:solidFill>
                  <a:srgbClr val="000000"/>
                </a:solidFill>
              </a:rPr>
              <a:t>Identifying information (company name and address)</a:t>
            </a:r>
            <a:endParaRPr sz="2400">
              <a:solidFill>
                <a:srgbClr val="000000"/>
              </a:solidFill>
            </a:endParaRPr>
          </a:p>
          <a:p>
            <a:pPr indent="-381000" lvl="0" marL="457200" rtl="0" algn="l">
              <a:spcBef>
                <a:spcPts val="0"/>
              </a:spcBef>
              <a:spcAft>
                <a:spcPts val="0"/>
              </a:spcAft>
              <a:buClr>
                <a:srgbClr val="000000"/>
              </a:buClr>
              <a:buSzPts val="2400"/>
              <a:buChar char="●"/>
            </a:pPr>
            <a:r>
              <a:rPr lang="en" sz="2400">
                <a:solidFill>
                  <a:srgbClr val="000000"/>
                </a:solidFill>
              </a:rPr>
              <a:t>Description of source’s processes and products</a:t>
            </a:r>
            <a:endParaRPr sz="2400">
              <a:solidFill>
                <a:srgbClr val="000000"/>
              </a:solidFill>
            </a:endParaRPr>
          </a:p>
          <a:p>
            <a:pPr indent="-381000" lvl="0" marL="457200" rtl="0" algn="l">
              <a:spcBef>
                <a:spcPts val="0"/>
              </a:spcBef>
              <a:spcAft>
                <a:spcPts val="0"/>
              </a:spcAft>
              <a:buClr>
                <a:srgbClr val="000000"/>
              </a:buClr>
              <a:buSzPts val="2400"/>
              <a:buChar char="●"/>
            </a:pPr>
            <a:r>
              <a:rPr lang="en" sz="2400">
                <a:solidFill>
                  <a:srgbClr val="000000"/>
                </a:solidFill>
              </a:rPr>
              <a:t>Emission related information (major source pollutants, emission rate(s), current control technology, etc.)</a:t>
            </a:r>
            <a:endParaRPr sz="2400">
              <a:solidFill>
                <a:srgbClr val="000000"/>
              </a:solidFill>
            </a:endParaRPr>
          </a:p>
          <a:p>
            <a:pPr indent="-381000" lvl="0" marL="457200" rtl="0" algn="l">
              <a:spcBef>
                <a:spcPts val="0"/>
              </a:spcBef>
              <a:spcAft>
                <a:spcPts val="0"/>
              </a:spcAft>
              <a:buClr>
                <a:srgbClr val="000000"/>
              </a:buClr>
              <a:buSzPts val="2400"/>
              <a:buChar char="●"/>
            </a:pPr>
            <a:r>
              <a:rPr lang="en" sz="2400">
                <a:solidFill>
                  <a:srgbClr val="000000"/>
                </a:solidFill>
              </a:rPr>
              <a:t>Applicable air pollution requirements</a:t>
            </a:r>
            <a:endParaRPr sz="2400">
              <a:solidFill>
                <a:srgbClr val="000000"/>
              </a:solidFill>
            </a:endParaRPr>
          </a:p>
          <a:p>
            <a:pPr indent="-381000" lvl="0" marL="457200" rtl="0" algn="l">
              <a:spcBef>
                <a:spcPts val="0"/>
              </a:spcBef>
              <a:spcAft>
                <a:spcPts val="0"/>
              </a:spcAft>
              <a:buClr>
                <a:srgbClr val="000000"/>
              </a:buClr>
              <a:buSzPts val="2400"/>
              <a:buChar char="●"/>
            </a:pPr>
            <a:r>
              <a:rPr lang="en" sz="2400">
                <a:solidFill>
                  <a:srgbClr val="000000"/>
                </a:solidFill>
              </a:rPr>
              <a:t>Applicable exemptions</a:t>
            </a:r>
            <a:endParaRPr sz="2400">
              <a:solidFill>
                <a:srgbClr val="000000"/>
              </a:solidFill>
            </a:endParaRPr>
          </a:p>
          <a:p>
            <a:pPr indent="-381000" lvl="0" marL="457200" rtl="0" algn="l">
              <a:spcBef>
                <a:spcPts val="0"/>
              </a:spcBef>
              <a:spcAft>
                <a:spcPts val="0"/>
              </a:spcAft>
              <a:buClr>
                <a:srgbClr val="000000"/>
              </a:buClr>
              <a:buSzPts val="2400"/>
              <a:buChar char="●"/>
            </a:pPr>
            <a:r>
              <a:rPr lang="en" sz="2400">
                <a:solidFill>
                  <a:srgbClr val="000000"/>
                </a:solidFill>
              </a:rPr>
              <a:t>Compliance plan</a:t>
            </a:r>
            <a:endParaRPr sz="2400">
              <a:solidFill>
                <a:srgbClr val="000000"/>
              </a:solidFill>
            </a:endParaRPr>
          </a:p>
          <a:p>
            <a:pPr indent="-381000" lvl="0" marL="457200" rtl="0" algn="l">
              <a:spcBef>
                <a:spcPts val="0"/>
              </a:spcBef>
              <a:spcAft>
                <a:spcPts val="0"/>
              </a:spcAft>
              <a:buClr>
                <a:srgbClr val="000000"/>
              </a:buClr>
              <a:buSzPts val="2400"/>
              <a:buChar char="●"/>
            </a:pPr>
            <a:r>
              <a:rPr lang="en" sz="2400">
                <a:solidFill>
                  <a:srgbClr val="000000"/>
                </a:solidFill>
              </a:rPr>
              <a:t>Nationally-standardized forms for the acid rain section of the permit</a:t>
            </a:r>
            <a:endParaRPr sz="2400">
              <a:solidFill>
                <a:srgbClr val="00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